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7" r:id="rId5"/>
    <p:sldId id="260" r:id="rId6"/>
    <p:sldId id="276" r:id="rId7"/>
    <p:sldId id="286" r:id="rId8"/>
    <p:sldId id="282" r:id="rId9"/>
    <p:sldId id="283" r:id="rId10"/>
    <p:sldId id="287" r:id="rId11"/>
    <p:sldId id="279" r:id="rId12"/>
    <p:sldId id="277" r:id="rId13"/>
    <p:sldId id="281" r:id="rId14"/>
    <p:sldId id="265" r:id="rId15"/>
    <p:sldId id="284" r:id="rId16"/>
    <p:sldId id="285" r:id="rId17"/>
    <p:sldId id="28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7B571-47CA-4944-AEBB-BC5B56B53D4F}" v="2" dt="2024-02-23T09:02:28.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iv Tyagi" userId="93e08344-071b-4c79-9aaa-a06eb1bbe2e1" providerId="ADAL" clId="{1067B571-47CA-4944-AEBB-BC5B56B53D4F}"/>
    <pc:docChg chg="undo custSel addSld delSld modSld">
      <pc:chgData name="Rajiv Tyagi" userId="93e08344-071b-4c79-9aaa-a06eb1bbe2e1" providerId="ADAL" clId="{1067B571-47CA-4944-AEBB-BC5B56B53D4F}" dt="2024-02-23T09:03:03.064" v="45" actId="20577"/>
      <pc:docMkLst>
        <pc:docMk/>
      </pc:docMkLst>
      <pc:sldChg chg="addSp delSp modSp mod">
        <pc:chgData name="Rajiv Tyagi" userId="93e08344-071b-4c79-9aaa-a06eb1bbe2e1" providerId="ADAL" clId="{1067B571-47CA-4944-AEBB-BC5B56B53D4F}" dt="2024-02-23T09:01:52.400" v="29" actId="404"/>
        <pc:sldMkLst>
          <pc:docMk/>
          <pc:sldMk cId="3542555769" sldId="257"/>
        </pc:sldMkLst>
        <pc:spChg chg="mod">
          <ac:chgData name="Rajiv Tyagi" userId="93e08344-071b-4c79-9aaa-a06eb1bbe2e1" providerId="ADAL" clId="{1067B571-47CA-4944-AEBB-BC5B56B53D4F}" dt="2024-02-23T09:01:13.274" v="10" actId="26606"/>
          <ac:spMkLst>
            <pc:docMk/>
            <pc:sldMk cId="3542555769" sldId="257"/>
            <ac:spMk id="2" creationId="{67F0D5E7-2A3D-B8B7-1EBA-FD860296E6D2}"/>
          </ac:spMkLst>
        </pc:spChg>
        <pc:spChg chg="mod ord">
          <ac:chgData name="Rajiv Tyagi" userId="93e08344-071b-4c79-9aaa-a06eb1bbe2e1" providerId="ADAL" clId="{1067B571-47CA-4944-AEBB-BC5B56B53D4F}" dt="2024-02-23T09:01:52.400" v="29" actId="404"/>
          <ac:spMkLst>
            <pc:docMk/>
            <pc:sldMk cId="3542555769" sldId="257"/>
            <ac:spMk id="3" creationId="{1F166B10-17DA-E79F-7543-22B466AD9CA2}"/>
          </ac:spMkLst>
        </pc:spChg>
        <pc:spChg chg="add del">
          <ac:chgData name="Rajiv Tyagi" userId="93e08344-071b-4c79-9aaa-a06eb1bbe2e1" providerId="ADAL" clId="{1067B571-47CA-4944-AEBB-BC5B56B53D4F}" dt="2024-02-23T09:01:13.274" v="10" actId="26606"/>
          <ac:spMkLst>
            <pc:docMk/>
            <pc:sldMk cId="3542555769" sldId="257"/>
            <ac:spMk id="47" creationId="{337940BB-FBC4-492E-BD92-3B7B914D0EAE}"/>
          </ac:spMkLst>
        </pc:spChg>
        <pc:spChg chg="add del">
          <ac:chgData name="Rajiv Tyagi" userId="93e08344-071b-4c79-9aaa-a06eb1bbe2e1" providerId="ADAL" clId="{1067B571-47CA-4944-AEBB-BC5B56B53D4F}" dt="2024-02-23T09:01:13.274" v="10" actId="26606"/>
          <ac:spMkLst>
            <pc:docMk/>
            <pc:sldMk cId="3542555769" sldId="257"/>
            <ac:spMk id="48" creationId="{3FCFB1DE-0B7E-48CC-BA90-B2AB0889F9D6}"/>
          </ac:spMkLst>
        </pc:spChg>
        <pc:spChg chg="add del">
          <ac:chgData name="Rajiv Tyagi" userId="93e08344-071b-4c79-9aaa-a06eb1bbe2e1" providerId="ADAL" clId="{1067B571-47CA-4944-AEBB-BC5B56B53D4F}" dt="2024-02-23T09:01:13.274" v="9" actId="26606"/>
          <ac:spMkLst>
            <pc:docMk/>
            <pc:sldMk cId="3542555769" sldId="257"/>
            <ac:spMk id="53" creationId="{C4879EFC-8E62-4E00-973C-C45EE9EC676D}"/>
          </ac:spMkLst>
        </pc:spChg>
        <pc:spChg chg="add del">
          <ac:chgData name="Rajiv Tyagi" userId="93e08344-071b-4c79-9aaa-a06eb1bbe2e1" providerId="ADAL" clId="{1067B571-47CA-4944-AEBB-BC5B56B53D4F}" dt="2024-02-23T09:01:13.274" v="9" actId="26606"/>
          <ac:spMkLst>
            <pc:docMk/>
            <pc:sldMk cId="3542555769" sldId="257"/>
            <ac:spMk id="55" creationId="{D6A9C53F-5F90-40A5-8C85-5412D39C8C68}"/>
          </ac:spMkLst>
        </pc:spChg>
        <pc:spChg chg="add">
          <ac:chgData name="Rajiv Tyagi" userId="93e08344-071b-4c79-9aaa-a06eb1bbe2e1" providerId="ADAL" clId="{1067B571-47CA-4944-AEBB-BC5B56B53D4F}" dt="2024-02-23T09:01:13.274" v="10" actId="26606"/>
          <ac:spMkLst>
            <pc:docMk/>
            <pc:sldMk cId="3542555769" sldId="257"/>
            <ac:spMk id="57" creationId="{C1A2385B-1D2A-4E17-84FA-6CB7F0AAE473}"/>
          </ac:spMkLst>
        </pc:spChg>
        <pc:spChg chg="add">
          <ac:chgData name="Rajiv Tyagi" userId="93e08344-071b-4c79-9aaa-a06eb1bbe2e1" providerId="ADAL" clId="{1067B571-47CA-4944-AEBB-BC5B56B53D4F}" dt="2024-02-23T09:01:13.274" v="10" actId="26606"/>
          <ac:spMkLst>
            <pc:docMk/>
            <pc:sldMk cId="3542555769" sldId="257"/>
            <ac:spMk id="58" creationId="{6D24BC9E-AC6A-42EE-AFD8-B290720B841F}"/>
          </ac:spMkLst>
        </pc:spChg>
        <pc:spChg chg="add">
          <ac:chgData name="Rajiv Tyagi" userId="93e08344-071b-4c79-9aaa-a06eb1bbe2e1" providerId="ADAL" clId="{1067B571-47CA-4944-AEBB-BC5B56B53D4F}" dt="2024-02-23T09:01:13.274" v="10" actId="26606"/>
          <ac:spMkLst>
            <pc:docMk/>
            <pc:sldMk cId="3542555769" sldId="257"/>
            <ac:spMk id="59" creationId="{5E791F2F-79DB-4CC0-9FA1-001E3E91E8B7}"/>
          </ac:spMkLst>
        </pc:spChg>
        <pc:spChg chg="add">
          <ac:chgData name="Rajiv Tyagi" userId="93e08344-071b-4c79-9aaa-a06eb1bbe2e1" providerId="ADAL" clId="{1067B571-47CA-4944-AEBB-BC5B56B53D4F}" dt="2024-02-23T09:01:13.274" v="10" actId="26606"/>
          <ac:spMkLst>
            <pc:docMk/>
            <pc:sldMk cId="3542555769" sldId="257"/>
            <ac:spMk id="60" creationId="{0990C621-3B8B-4820-8328-D47EF7CE823C}"/>
          </ac:spMkLst>
        </pc:spChg>
        <pc:picChg chg="add mod">
          <ac:chgData name="Rajiv Tyagi" userId="93e08344-071b-4c79-9aaa-a06eb1bbe2e1" providerId="ADAL" clId="{1067B571-47CA-4944-AEBB-BC5B56B53D4F}" dt="2024-02-23T09:01:13.274" v="10" actId="26606"/>
          <ac:picMkLst>
            <pc:docMk/>
            <pc:sldMk cId="3542555769" sldId="257"/>
            <ac:picMk id="5" creationId="{F9A16DA0-5CAF-6ABA-3A5B-05A945DCBCA5}"/>
          </ac:picMkLst>
        </pc:picChg>
        <pc:picChg chg="mod">
          <ac:chgData name="Rajiv Tyagi" userId="93e08344-071b-4c79-9aaa-a06eb1bbe2e1" providerId="ADAL" clId="{1067B571-47CA-4944-AEBB-BC5B56B53D4F}" dt="2024-02-23T09:01:13.274" v="10" actId="26606"/>
          <ac:picMkLst>
            <pc:docMk/>
            <pc:sldMk cId="3542555769" sldId="257"/>
            <ac:picMk id="14" creationId="{65C9A83F-9B72-80EE-A2F1-2A24CFAB4DBC}"/>
          </ac:picMkLst>
        </pc:picChg>
      </pc:sldChg>
      <pc:sldChg chg="del">
        <pc:chgData name="Rajiv Tyagi" userId="93e08344-071b-4c79-9aaa-a06eb1bbe2e1" providerId="ADAL" clId="{1067B571-47CA-4944-AEBB-BC5B56B53D4F}" dt="2024-02-23T08:57:42.177" v="0" actId="47"/>
        <pc:sldMkLst>
          <pc:docMk/>
          <pc:sldMk cId="428812291" sldId="269"/>
        </pc:sldMkLst>
      </pc:sldChg>
      <pc:sldChg chg="addSp delSp modSp new mod setBg">
        <pc:chgData name="Rajiv Tyagi" userId="93e08344-071b-4c79-9aaa-a06eb1bbe2e1" providerId="ADAL" clId="{1067B571-47CA-4944-AEBB-BC5B56B53D4F}" dt="2024-02-23T09:03:03.064" v="45" actId="20577"/>
        <pc:sldMkLst>
          <pc:docMk/>
          <pc:sldMk cId="3748074437" sldId="288"/>
        </pc:sldMkLst>
        <pc:spChg chg="mod">
          <ac:chgData name="Rajiv Tyagi" userId="93e08344-071b-4c79-9aaa-a06eb1bbe2e1" providerId="ADAL" clId="{1067B571-47CA-4944-AEBB-BC5B56B53D4F}" dt="2024-02-23T09:03:03.064" v="45" actId="20577"/>
          <ac:spMkLst>
            <pc:docMk/>
            <pc:sldMk cId="3748074437" sldId="288"/>
            <ac:spMk id="2" creationId="{35281D6E-C7F7-6A1B-F473-BF0B70720BE0}"/>
          </ac:spMkLst>
        </pc:spChg>
        <pc:spChg chg="del">
          <ac:chgData name="Rajiv Tyagi" userId="93e08344-071b-4c79-9aaa-a06eb1bbe2e1" providerId="ADAL" clId="{1067B571-47CA-4944-AEBB-BC5B56B53D4F}" dt="2024-02-23T09:02:28.470" v="30"/>
          <ac:spMkLst>
            <pc:docMk/>
            <pc:sldMk cId="3748074437" sldId="288"/>
            <ac:spMk id="3" creationId="{160783DB-CE2E-4138-AE71-75D378B89DCC}"/>
          </ac:spMkLst>
        </pc:spChg>
        <pc:spChg chg="del">
          <ac:chgData name="Rajiv Tyagi" userId="93e08344-071b-4c79-9aaa-a06eb1bbe2e1" providerId="ADAL" clId="{1067B571-47CA-4944-AEBB-BC5B56B53D4F}" dt="2024-02-23T09:02:49.263" v="35" actId="478"/>
          <ac:spMkLst>
            <pc:docMk/>
            <pc:sldMk cId="3748074437" sldId="288"/>
            <ac:spMk id="4" creationId="{BBCFFF01-3E30-87BE-1189-B1A98A3852B9}"/>
          </ac:spMkLst>
        </pc:spChg>
        <pc:spChg chg="add">
          <ac:chgData name="Rajiv Tyagi" userId="93e08344-071b-4c79-9aaa-a06eb1bbe2e1" providerId="ADAL" clId="{1067B571-47CA-4944-AEBB-BC5B56B53D4F}" dt="2024-02-23T09:02:57.776" v="36" actId="26606"/>
          <ac:spMkLst>
            <pc:docMk/>
            <pc:sldMk cId="3748074437" sldId="288"/>
            <ac:spMk id="7" creationId="{4E1BEB12-92AF-4445-98AD-4C7756E7C93B}"/>
          </ac:spMkLst>
        </pc:spChg>
        <pc:spChg chg="add del mod">
          <ac:chgData name="Rajiv Tyagi" userId="93e08344-071b-4c79-9aaa-a06eb1bbe2e1" providerId="ADAL" clId="{1067B571-47CA-4944-AEBB-BC5B56B53D4F}" dt="2024-02-23T09:02:42.524" v="34" actId="478"/>
          <ac:spMkLst>
            <pc:docMk/>
            <pc:sldMk cId="3748074437" sldId="288"/>
            <ac:spMk id="8" creationId="{C80A9A74-FC22-1110-48E6-197C1ACC9991}"/>
          </ac:spMkLst>
        </pc:spChg>
        <pc:spChg chg="add">
          <ac:chgData name="Rajiv Tyagi" userId="93e08344-071b-4c79-9aaa-a06eb1bbe2e1" providerId="ADAL" clId="{1067B571-47CA-4944-AEBB-BC5B56B53D4F}" dt="2024-02-23T09:02:57.776" v="36" actId="26606"/>
          <ac:spMkLst>
            <pc:docMk/>
            <pc:sldMk cId="3748074437" sldId="288"/>
            <ac:spMk id="9" creationId="{D0522C2C-7B5C-48A7-A969-03941E5D2E76}"/>
          </ac:spMkLst>
        </pc:spChg>
        <pc:spChg chg="add">
          <ac:chgData name="Rajiv Tyagi" userId="93e08344-071b-4c79-9aaa-a06eb1bbe2e1" providerId="ADAL" clId="{1067B571-47CA-4944-AEBB-BC5B56B53D4F}" dt="2024-02-23T09:02:57.776" v="36" actId="26606"/>
          <ac:spMkLst>
            <pc:docMk/>
            <pc:sldMk cId="3748074437" sldId="288"/>
            <ac:spMk id="11" creationId="{9C682A1A-5B2D-4111-BBD6-620165633E5B}"/>
          </ac:spMkLst>
        </pc:spChg>
        <pc:spChg chg="add">
          <ac:chgData name="Rajiv Tyagi" userId="93e08344-071b-4c79-9aaa-a06eb1bbe2e1" providerId="ADAL" clId="{1067B571-47CA-4944-AEBB-BC5B56B53D4F}" dt="2024-02-23T09:02:57.776" v="36" actId="26606"/>
          <ac:spMkLst>
            <pc:docMk/>
            <pc:sldMk cId="3748074437" sldId="288"/>
            <ac:spMk id="13" creationId="{D6EE29F2-D77F-4BD0-A20B-334D316A1C9D}"/>
          </ac:spMkLst>
        </pc:spChg>
        <pc:spChg chg="add">
          <ac:chgData name="Rajiv Tyagi" userId="93e08344-071b-4c79-9aaa-a06eb1bbe2e1" providerId="ADAL" clId="{1067B571-47CA-4944-AEBB-BC5B56B53D4F}" dt="2024-02-23T09:02:57.776" v="36" actId="26606"/>
          <ac:spMkLst>
            <pc:docMk/>
            <pc:sldMk cId="3748074437" sldId="288"/>
            <ac:spMk id="15" creationId="{22D09ED2-868F-42C6-866E-F92E0CEF314F}"/>
          </ac:spMkLst>
        </pc:spChg>
        <pc:picChg chg="add del mod">
          <ac:chgData name="Rajiv Tyagi" userId="93e08344-071b-4c79-9aaa-a06eb1bbe2e1" providerId="ADAL" clId="{1067B571-47CA-4944-AEBB-BC5B56B53D4F}" dt="2024-02-23T09:02:40.790" v="33" actId="478"/>
          <ac:picMkLst>
            <pc:docMk/>
            <pc:sldMk cId="3748074437" sldId="288"/>
            <ac:picMk id="6" creationId="{AA9D8FA0-08A1-A679-F7FA-B67861AB07A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7801CB-C1F8-415F-88B3-CF3F5DDC3011}" type="datetimeFigureOut">
              <a:rPr lang="en-IN" smtClean="0"/>
              <a:t>23-02-2024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189F3-4F1E-4582-8F22-54803FD03D69}" type="slidenum">
              <a:rPr lang="en-IN" smtClean="0"/>
              <a:t>‹#›</a:t>
            </a:fld>
            <a:endParaRPr lang="en-IN"/>
          </a:p>
        </p:txBody>
      </p:sp>
    </p:spTree>
    <p:extLst>
      <p:ext uri="{BB962C8B-B14F-4D97-AF65-F5344CB8AC3E}">
        <p14:creationId xmlns:p14="http://schemas.microsoft.com/office/powerpoint/2010/main" val="2035751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Hello, this is Team All e Technologies. </a:t>
            </a:r>
          </a:p>
          <a:p>
            <a:r>
              <a:rPr lang="en-IN" dirty="0"/>
              <a:t>We have identified Procurement as an area we want to transform using AI.</a:t>
            </a:r>
          </a:p>
          <a:p>
            <a:endParaRPr lang="en-IN" dirty="0"/>
          </a:p>
        </p:txBody>
      </p:sp>
      <p:sp>
        <p:nvSpPr>
          <p:cNvPr id="4" name="Slide Number Placeholder 3"/>
          <p:cNvSpPr>
            <a:spLocks noGrp="1"/>
          </p:cNvSpPr>
          <p:nvPr>
            <p:ph type="sldNum" sz="quarter" idx="5"/>
          </p:nvPr>
        </p:nvSpPr>
        <p:spPr/>
        <p:txBody>
          <a:bodyPr/>
          <a:lstStyle/>
          <a:p>
            <a:fld id="{C36189F3-4F1E-4582-8F22-54803FD03D69}" type="slidenum">
              <a:rPr lang="en-IN" smtClean="0"/>
              <a:t>1</a:t>
            </a:fld>
            <a:endParaRPr lang="en-IN"/>
          </a:p>
        </p:txBody>
      </p:sp>
    </p:spTree>
    <p:extLst>
      <p:ext uri="{BB962C8B-B14F-4D97-AF65-F5344CB8AC3E}">
        <p14:creationId xmlns:p14="http://schemas.microsoft.com/office/powerpoint/2010/main" val="533009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Unlike Large organizations where there are multiple category managers who focus on vendor selection and procurement process, SMEs operate with very lean and thin team structure and lack wherewith drawl of doing structural risk assessment.</a:t>
            </a:r>
          </a:p>
          <a:p>
            <a:r>
              <a:rPr lang="en-IN" dirty="0"/>
              <a:t>Lack of risk assessment at point of origin can lead to subsequent supply chain disruptions</a:t>
            </a:r>
          </a:p>
          <a:p>
            <a:endParaRPr lang="en-IN" dirty="0"/>
          </a:p>
        </p:txBody>
      </p:sp>
      <p:sp>
        <p:nvSpPr>
          <p:cNvPr id="4" name="Slide Number Placeholder 3"/>
          <p:cNvSpPr>
            <a:spLocks noGrp="1"/>
          </p:cNvSpPr>
          <p:nvPr>
            <p:ph type="sldNum" sz="quarter" idx="5"/>
          </p:nvPr>
        </p:nvSpPr>
        <p:spPr/>
        <p:txBody>
          <a:bodyPr/>
          <a:lstStyle/>
          <a:p>
            <a:fld id="{C36189F3-4F1E-4582-8F22-54803FD03D69}" type="slidenum">
              <a:rPr lang="en-IN" smtClean="0"/>
              <a:t>3</a:t>
            </a:fld>
            <a:endParaRPr lang="en-IN"/>
          </a:p>
        </p:txBody>
      </p:sp>
    </p:spTree>
    <p:extLst>
      <p:ext uri="{BB962C8B-B14F-4D97-AF65-F5344CB8AC3E}">
        <p14:creationId xmlns:p14="http://schemas.microsoft.com/office/powerpoint/2010/main" val="4275335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have conceived Procurement CoPilot to empower user to find out Supplier related risk. </a:t>
            </a:r>
          </a:p>
          <a:p>
            <a:endParaRPr lang="en-IN" dirty="0"/>
          </a:p>
          <a:p>
            <a:r>
              <a:rPr lang="en-IN" dirty="0"/>
              <a:t>When a new Vendor is shortlisted and sent for Approval, Approver can click on Risk Insights and copilot would read between the lines to highlights any operational risks. </a:t>
            </a:r>
          </a:p>
          <a:p>
            <a:endParaRPr lang="en-IN" dirty="0"/>
          </a:p>
          <a:p>
            <a:r>
              <a:rPr lang="en-IN" dirty="0"/>
              <a:t>Approver can also define prompts to gather market intelligence regarding Geopolitical risks by clicking on Market Intelligence. </a:t>
            </a:r>
          </a:p>
          <a:p>
            <a:endParaRPr lang="en-IN" dirty="0"/>
          </a:p>
          <a:p>
            <a:endParaRPr lang="en-IN" dirty="0"/>
          </a:p>
          <a:p>
            <a:r>
              <a:rPr lang="en-IN" dirty="0"/>
              <a:t>Approver can click on ‘Anomalies’ to view if copilot had found any anomalies.</a:t>
            </a:r>
          </a:p>
        </p:txBody>
      </p:sp>
      <p:sp>
        <p:nvSpPr>
          <p:cNvPr id="4" name="Slide Number Placeholder 3"/>
          <p:cNvSpPr>
            <a:spLocks noGrp="1"/>
          </p:cNvSpPr>
          <p:nvPr>
            <p:ph type="sldNum" sz="quarter" idx="5"/>
          </p:nvPr>
        </p:nvSpPr>
        <p:spPr/>
        <p:txBody>
          <a:bodyPr/>
          <a:lstStyle/>
          <a:p>
            <a:fld id="{C36189F3-4F1E-4582-8F22-54803FD03D69}" type="slidenum">
              <a:rPr lang="en-IN" smtClean="0"/>
              <a:t>4</a:t>
            </a:fld>
            <a:endParaRPr lang="en-IN"/>
          </a:p>
        </p:txBody>
      </p:sp>
    </p:spTree>
    <p:extLst>
      <p:ext uri="{BB962C8B-B14F-4D97-AF65-F5344CB8AC3E}">
        <p14:creationId xmlns:p14="http://schemas.microsoft.com/office/powerpoint/2010/main" val="615115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5B49-D9FA-5BED-4C8D-37202A4EBC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98D3786-5B84-C6DA-6BC6-9A9169461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4F63176-0F26-3378-AAF5-DCEC8280C851}"/>
              </a:ext>
            </a:extLst>
          </p:cNvPr>
          <p:cNvSpPr>
            <a:spLocks noGrp="1"/>
          </p:cNvSpPr>
          <p:nvPr>
            <p:ph type="dt" sz="half" idx="10"/>
          </p:nvPr>
        </p:nvSpPr>
        <p:spPr/>
        <p:txBody>
          <a:bodyPr/>
          <a:lstStyle/>
          <a:p>
            <a:fld id="{72B57A82-73E3-4FA1-82E8-E36B261BF216}" type="datetimeFigureOut">
              <a:rPr lang="en-IN" smtClean="0"/>
              <a:t>23-02-2024</a:t>
            </a:fld>
            <a:endParaRPr lang="en-IN"/>
          </a:p>
        </p:txBody>
      </p:sp>
      <p:sp>
        <p:nvSpPr>
          <p:cNvPr id="5" name="Footer Placeholder 4">
            <a:extLst>
              <a:ext uri="{FF2B5EF4-FFF2-40B4-BE49-F238E27FC236}">
                <a16:creationId xmlns:a16="http://schemas.microsoft.com/office/drawing/2014/main" id="{8E9FFD98-20CD-4B9D-3ECC-522570FA06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DA2E6D-6EEE-AF43-F445-1E264F32FA8D}"/>
              </a:ext>
            </a:extLst>
          </p:cNvPr>
          <p:cNvSpPr>
            <a:spLocks noGrp="1"/>
          </p:cNvSpPr>
          <p:nvPr>
            <p:ph type="sldNum" sz="quarter" idx="12"/>
          </p:nvPr>
        </p:nvSpPr>
        <p:spPr/>
        <p:txBody>
          <a:bodyPr/>
          <a:lstStyle/>
          <a:p>
            <a:fld id="{2B23E17B-FB0A-419B-9295-34EEDE54BE4F}" type="slidenum">
              <a:rPr lang="en-IN" smtClean="0"/>
              <a:t>‹#›</a:t>
            </a:fld>
            <a:endParaRPr lang="en-IN"/>
          </a:p>
        </p:txBody>
      </p:sp>
    </p:spTree>
    <p:extLst>
      <p:ext uri="{BB962C8B-B14F-4D97-AF65-F5344CB8AC3E}">
        <p14:creationId xmlns:p14="http://schemas.microsoft.com/office/powerpoint/2010/main" val="813052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B541E-B35E-0CDC-EDA8-2C9F145345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72F654-6663-54E5-DEA2-D073ABEC52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886994-241A-9C87-DCEF-363B813F4EA0}"/>
              </a:ext>
            </a:extLst>
          </p:cNvPr>
          <p:cNvSpPr>
            <a:spLocks noGrp="1"/>
          </p:cNvSpPr>
          <p:nvPr>
            <p:ph type="dt" sz="half" idx="10"/>
          </p:nvPr>
        </p:nvSpPr>
        <p:spPr/>
        <p:txBody>
          <a:bodyPr/>
          <a:lstStyle/>
          <a:p>
            <a:fld id="{72B57A82-73E3-4FA1-82E8-E36B261BF216}" type="datetimeFigureOut">
              <a:rPr lang="en-IN" smtClean="0"/>
              <a:t>23-02-2024</a:t>
            </a:fld>
            <a:endParaRPr lang="en-IN"/>
          </a:p>
        </p:txBody>
      </p:sp>
      <p:sp>
        <p:nvSpPr>
          <p:cNvPr id="5" name="Footer Placeholder 4">
            <a:extLst>
              <a:ext uri="{FF2B5EF4-FFF2-40B4-BE49-F238E27FC236}">
                <a16:creationId xmlns:a16="http://schemas.microsoft.com/office/drawing/2014/main" id="{969884FA-38F9-9ABD-2467-8763B94DEF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AE83E4-D696-C945-D73B-1710D4D76208}"/>
              </a:ext>
            </a:extLst>
          </p:cNvPr>
          <p:cNvSpPr>
            <a:spLocks noGrp="1"/>
          </p:cNvSpPr>
          <p:nvPr>
            <p:ph type="sldNum" sz="quarter" idx="12"/>
          </p:nvPr>
        </p:nvSpPr>
        <p:spPr/>
        <p:txBody>
          <a:bodyPr/>
          <a:lstStyle/>
          <a:p>
            <a:fld id="{2B23E17B-FB0A-419B-9295-34EEDE54BE4F}" type="slidenum">
              <a:rPr lang="en-IN" smtClean="0"/>
              <a:t>‹#›</a:t>
            </a:fld>
            <a:endParaRPr lang="en-IN"/>
          </a:p>
        </p:txBody>
      </p:sp>
    </p:spTree>
    <p:extLst>
      <p:ext uri="{BB962C8B-B14F-4D97-AF65-F5344CB8AC3E}">
        <p14:creationId xmlns:p14="http://schemas.microsoft.com/office/powerpoint/2010/main" val="672153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286AD8-D945-3726-CC3D-C4FB33293A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2C44C5-5FA3-DE77-3F9E-602DC85260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032688-2DF5-8BF3-4FC3-DF6C43E1BCF1}"/>
              </a:ext>
            </a:extLst>
          </p:cNvPr>
          <p:cNvSpPr>
            <a:spLocks noGrp="1"/>
          </p:cNvSpPr>
          <p:nvPr>
            <p:ph type="dt" sz="half" idx="10"/>
          </p:nvPr>
        </p:nvSpPr>
        <p:spPr/>
        <p:txBody>
          <a:bodyPr/>
          <a:lstStyle/>
          <a:p>
            <a:fld id="{72B57A82-73E3-4FA1-82E8-E36B261BF216}" type="datetimeFigureOut">
              <a:rPr lang="en-IN" smtClean="0"/>
              <a:t>23-02-2024</a:t>
            </a:fld>
            <a:endParaRPr lang="en-IN"/>
          </a:p>
        </p:txBody>
      </p:sp>
      <p:sp>
        <p:nvSpPr>
          <p:cNvPr id="5" name="Footer Placeholder 4">
            <a:extLst>
              <a:ext uri="{FF2B5EF4-FFF2-40B4-BE49-F238E27FC236}">
                <a16:creationId xmlns:a16="http://schemas.microsoft.com/office/drawing/2014/main" id="{360517C7-2ADB-A07A-56F1-3A4EEF7E90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A00B00-914A-39B4-2E92-EFBF380E9157}"/>
              </a:ext>
            </a:extLst>
          </p:cNvPr>
          <p:cNvSpPr>
            <a:spLocks noGrp="1"/>
          </p:cNvSpPr>
          <p:nvPr>
            <p:ph type="sldNum" sz="quarter" idx="12"/>
          </p:nvPr>
        </p:nvSpPr>
        <p:spPr/>
        <p:txBody>
          <a:bodyPr/>
          <a:lstStyle/>
          <a:p>
            <a:fld id="{2B23E17B-FB0A-419B-9295-34EEDE54BE4F}" type="slidenum">
              <a:rPr lang="en-IN" smtClean="0"/>
              <a:t>‹#›</a:t>
            </a:fld>
            <a:endParaRPr lang="en-IN"/>
          </a:p>
        </p:txBody>
      </p:sp>
    </p:spTree>
    <p:extLst>
      <p:ext uri="{BB962C8B-B14F-4D97-AF65-F5344CB8AC3E}">
        <p14:creationId xmlns:p14="http://schemas.microsoft.com/office/powerpoint/2010/main" val="44611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D311-FA87-134D-C66E-1302CDD14C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59C4C4-4B4D-6D70-F61D-365E4C87C5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BC65D4-A858-7BF7-83CF-00B2FDB0B2A5}"/>
              </a:ext>
            </a:extLst>
          </p:cNvPr>
          <p:cNvSpPr>
            <a:spLocks noGrp="1"/>
          </p:cNvSpPr>
          <p:nvPr>
            <p:ph type="dt" sz="half" idx="10"/>
          </p:nvPr>
        </p:nvSpPr>
        <p:spPr/>
        <p:txBody>
          <a:bodyPr/>
          <a:lstStyle/>
          <a:p>
            <a:fld id="{72B57A82-73E3-4FA1-82E8-E36B261BF216}" type="datetimeFigureOut">
              <a:rPr lang="en-IN" smtClean="0"/>
              <a:t>23-02-2024</a:t>
            </a:fld>
            <a:endParaRPr lang="en-IN"/>
          </a:p>
        </p:txBody>
      </p:sp>
      <p:sp>
        <p:nvSpPr>
          <p:cNvPr id="5" name="Footer Placeholder 4">
            <a:extLst>
              <a:ext uri="{FF2B5EF4-FFF2-40B4-BE49-F238E27FC236}">
                <a16:creationId xmlns:a16="http://schemas.microsoft.com/office/drawing/2014/main" id="{92126BF7-863C-CBE9-4870-05DC2EC552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17FF4E-A549-10AA-762B-8BB25BD7289B}"/>
              </a:ext>
            </a:extLst>
          </p:cNvPr>
          <p:cNvSpPr>
            <a:spLocks noGrp="1"/>
          </p:cNvSpPr>
          <p:nvPr>
            <p:ph type="sldNum" sz="quarter" idx="12"/>
          </p:nvPr>
        </p:nvSpPr>
        <p:spPr/>
        <p:txBody>
          <a:bodyPr/>
          <a:lstStyle/>
          <a:p>
            <a:fld id="{2B23E17B-FB0A-419B-9295-34EEDE54BE4F}" type="slidenum">
              <a:rPr lang="en-IN" smtClean="0"/>
              <a:t>‹#›</a:t>
            </a:fld>
            <a:endParaRPr lang="en-IN"/>
          </a:p>
        </p:txBody>
      </p:sp>
    </p:spTree>
    <p:extLst>
      <p:ext uri="{BB962C8B-B14F-4D97-AF65-F5344CB8AC3E}">
        <p14:creationId xmlns:p14="http://schemas.microsoft.com/office/powerpoint/2010/main" val="294723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7ED-D2F9-B8B6-51A8-92ADA1216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21D93C-3803-CB87-6B72-A904CA13B0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D8C12C-1841-FDFD-D138-34DC5C2BD719}"/>
              </a:ext>
            </a:extLst>
          </p:cNvPr>
          <p:cNvSpPr>
            <a:spLocks noGrp="1"/>
          </p:cNvSpPr>
          <p:nvPr>
            <p:ph type="dt" sz="half" idx="10"/>
          </p:nvPr>
        </p:nvSpPr>
        <p:spPr/>
        <p:txBody>
          <a:bodyPr/>
          <a:lstStyle/>
          <a:p>
            <a:fld id="{72B57A82-73E3-4FA1-82E8-E36B261BF216}" type="datetimeFigureOut">
              <a:rPr lang="en-IN" smtClean="0"/>
              <a:t>23-02-2024</a:t>
            </a:fld>
            <a:endParaRPr lang="en-IN"/>
          </a:p>
        </p:txBody>
      </p:sp>
      <p:sp>
        <p:nvSpPr>
          <p:cNvPr id="5" name="Footer Placeholder 4">
            <a:extLst>
              <a:ext uri="{FF2B5EF4-FFF2-40B4-BE49-F238E27FC236}">
                <a16:creationId xmlns:a16="http://schemas.microsoft.com/office/drawing/2014/main" id="{7B8A6227-5BF5-BA98-9807-B8B427EF10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E88E69-E46F-33C1-3FE7-355538F358AE}"/>
              </a:ext>
            </a:extLst>
          </p:cNvPr>
          <p:cNvSpPr>
            <a:spLocks noGrp="1"/>
          </p:cNvSpPr>
          <p:nvPr>
            <p:ph type="sldNum" sz="quarter" idx="12"/>
          </p:nvPr>
        </p:nvSpPr>
        <p:spPr/>
        <p:txBody>
          <a:bodyPr/>
          <a:lstStyle/>
          <a:p>
            <a:fld id="{2B23E17B-FB0A-419B-9295-34EEDE54BE4F}" type="slidenum">
              <a:rPr lang="en-IN" smtClean="0"/>
              <a:t>‹#›</a:t>
            </a:fld>
            <a:endParaRPr lang="en-IN"/>
          </a:p>
        </p:txBody>
      </p:sp>
    </p:spTree>
    <p:extLst>
      <p:ext uri="{BB962C8B-B14F-4D97-AF65-F5344CB8AC3E}">
        <p14:creationId xmlns:p14="http://schemas.microsoft.com/office/powerpoint/2010/main" val="425307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2000B-899E-28CE-D048-12A80454C9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C07B4CD-3E5F-B487-3DB8-ABE002264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7F816F-C961-A472-1A9D-81419FE387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9463663-F7CD-7C38-C2CD-606D04718D41}"/>
              </a:ext>
            </a:extLst>
          </p:cNvPr>
          <p:cNvSpPr>
            <a:spLocks noGrp="1"/>
          </p:cNvSpPr>
          <p:nvPr>
            <p:ph type="dt" sz="half" idx="10"/>
          </p:nvPr>
        </p:nvSpPr>
        <p:spPr/>
        <p:txBody>
          <a:bodyPr/>
          <a:lstStyle/>
          <a:p>
            <a:fld id="{72B57A82-73E3-4FA1-82E8-E36B261BF216}" type="datetimeFigureOut">
              <a:rPr lang="en-IN" smtClean="0"/>
              <a:t>23-02-2024</a:t>
            </a:fld>
            <a:endParaRPr lang="en-IN"/>
          </a:p>
        </p:txBody>
      </p:sp>
      <p:sp>
        <p:nvSpPr>
          <p:cNvPr id="6" name="Footer Placeholder 5">
            <a:extLst>
              <a:ext uri="{FF2B5EF4-FFF2-40B4-BE49-F238E27FC236}">
                <a16:creationId xmlns:a16="http://schemas.microsoft.com/office/drawing/2014/main" id="{711499F6-78E6-7B26-53F9-A135E848AB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461835-989E-2E86-8950-77E3D4942E1E}"/>
              </a:ext>
            </a:extLst>
          </p:cNvPr>
          <p:cNvSpPr>
            <a:spLocks noGrp="1"/>
          </p:cNvSpPr>
          <p:nvPr>
            <p:ph type="sldNum" sz="quarter" idx="12"/>
          </p:nvPr>
        </p:nvSpPr>
        <p:spPr/>
        <p:txBody>
          <a:bodyPr/>
          <a:lstStyle/>
          <a:p>
            <a:fld id="{2B23E17B-FB0A-419B-9295-34EEDE54BE4F}" type="slidenum">
              <a:rPr lang="en-IN" smtClean="0"/>
              <a:t>‹#›</a:t>
            </a:fld>
            <a:endParaRPr lang="en-IN"/>
          </a:p>
        </p:txBody>
      </p:sp>
    </p:spTree>
    <p:extLst>
      <p:ext uri="{BB962C8B-B14F-4D97-AF65-F5344CB8AC3E}">
        <p14:creationId xmlns:p14="http://schemas.microsoft.com/office/powerpoint/2010/main" val="112518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9A5D-F5AE-79FF-EE74-9A8F91958B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D7E1C7-F82F-CA45-6EA8-CCC8DC27E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F6ACB5-53F9-E4AA-14E4-918266D273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A836A7-EC77-614D-21F7-454A22C560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19C647-3AC8-CBFC-0A22-E2908F39C9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1093DA-33BF-F489-5FCD-07A41E2FF38B}"/>
              </a:ext>
            </a:extLst>
          </p:cNvPr>
          <p:cNvSpPr>
            <a:spLocks noGrp="1"/>
          </p:cNvSpPr>
          <p:nvPr>
            <p:ph type="dt" sz="half" idx="10"/>
          </p:nvPr>
        </p:nvSpPr>
        <p:spPr/>
        <p:txBody>
          <a:bodyPr/>
          <a:lstStyle/>
          <a:p>
            <a:fld id="{72B57A82-73E3-4FA1-82E8-E36B261BF216}" type="datetimeFigureOut">
              <a:rPr lang="en-IN" smtClean="0"/>
              <a:t>23-02-2024</a:t>
            </a:fld>
            <a:endParaRPr lang="en-IN"/>
          </a:p>
        </p:txBody>
      </p:sp>
      <p:sp>
        <p:nvSpPr>
          <p:cNvPr id="8" name="Footer Placeholder 7">
            <a:extLst>
              <a:ext uri="{FF2B5EF4-FFF2-40B4-BE49-F238E27FC236}">
                <a16:creationId xmlns:a16="http://schemas.microsoft.com/office/drawing/2014/main" id="{83E7BD6D-73A2-27BD-BDE5-35C2873AA63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618AAE-CE5E-FA87-FDB6-2B6CF13890F0}"/>
              </a:ext>
            </a:extLst>
          </p:cNvPr>
          <p:cNvSpPr>
            <a:spLocks noGrp="1"/>
          </p:cNvSpPr>
          <p:nvPr>
            <p:ph type="sldNum" sz="quarter" idx="12"/>
          </p:nvPr>
        </p:nvSpPr>
        <p:spPr/>
        <p:txBody>
          <a:bodyPr/>
          <a:lstStyle/>
          <a:p>
            <a:fld id="{2B23E17B-FB0A-419B-9295-34EEDE54BE4F}" type="slidenum">
              <a:rPr lang="en-IN" smtClean="0"/>
              <a:t>‹#›</a:t>
            </a:fld>
            <a:endParaRPr lang="en-IN"/>
          </a:p>
        </p:txBody>
      </p:sp>
    </p:spTree>
    <p:extLst>
      <p:ext uri="{BB962C8B-B14F-4D97-AF65-F5344CB8AC3E}">
        <p14:creationId xmlns:p14="http://schemas.microsoft.com/office/powerpoint/2010/main" val="3706342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4D01-084C-30DA-B21E-76F3D8F0B9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04C0809-2CC8-B595-2147-74E5BCDDF76C}"/>
              </a:ext>
            </a:extLst>
          </p:cNvPr>
          <p:cNvSpPr>
            <a:spLocks noGrp="1"/>
          </p:cNvSpPr>
          <p:nvPr>
            <p:ph type="dt" sz="half" idx="10"/>
          </p:nvPr>
        </p:nvSpPr>
        <p:spPr/>
        <p:txBody>
          <a:bodyPr/>
          <a:lstStyle/>
          <a:p>
            <a:fld id="{72B57A82-73E3-4FA1-82E8-E36B261BF216}" type="datetimeFigureOut">
              <a:rPr lang="en-IN" smtClean="0"/>
              <a:t>23-02-2024</a:t>
            </a:fld>
            <a:endParaRPr lang="en-IN"/>
          </a:p>
        </p:txBody>
      </p:sp>
      <p:sp>
        <p:nvSpPr>
          <p:cNvPr id="4" name="Footer Placeholder 3">
            <a:extLst>
              <a:ext uri="{FF2B5EF4-FFF2-40B4-BE49-F238E27FC236}">
                <a16:creationId xmlns:a16="http://schemas.microsoft.com/office/drawing/2014/main" id="{47F1434C-FA60-ACB2-9A71-27E3D53F91B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7F58E16-722A-DAF0-E44D-829462C57EE5}"/>
              </a:ext>
            </a:extLst>
          </p:cNvPr>
          <p:cNvSpPr>
            <a:spLocks noGrp="1"/>
          </p:cNvSpPr>
          <p:nvPr>
            <p:ph type="sldNum" sz="quarter" idx="12"/>
          </p:nvPr>
        </p:nvSpPr>
        <p:spPr/>
        <p:txBody>
          <a:bodyPr/>
          <a:lstStyle/>
          <a:p>
            <a:fld id="{2B23E17B-FB0A-419B-9295-34EEDE54BE4F}" type="slidenum">
              <a:rPr lang="en-IN" smtClean="0"/>
              <a:t>‹#›</a:t>
            </a:fld>
            <a:endParaRPr lang="en-IN"/>
          </a:p>
        </p:txBody>
      </p:sp>
    </p:spTree>
    <p:extLst>
      <p:ext uri="{BB962C8B-B14F-4D97-AF65-F5344CB8AC3E}">
        <p14:creationId xmlns:p14="http://schemas.microsoft.com/office/powerpoint/2010/main" val="2433968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18412E-1CE3-74FE-2380-56CD597A7C52}"/>
              </a:ext>
            </a:extLst>
          </p:cNvPr>
          <p:cNvSpPr>
            <a:spLocks noGrp="1"/>
          </p:cNvSpPr>
          <p:nvPr>
            <p:ph type="dt" sz="half" idx="10"/>
          </p:nvPr>
        </p:nvSpPr>
        <p:spPr/>
        <p:txBody>
          <a:bodyPr/>
          <a:lstStyle/>
          <a:p>
            <a:fld id="{72B57A82-73E3-4FA1-82E8-E36B261BF216}" type="datetimeFigureOut">
              <a:rPr lang="en-IN" smtClean="0"/>
              <a:t>23-02-2024</a:t>
            </a:fld>
            <a:endParaRPr lang="en-IN"/>
          </a:p>
        </p:txBody>
      </p:sp>
      <p:sp>
        <p:nvSpPr>
          <p:cNvPr id="3" name="Footer Placeholder 2">
            <a:extLst>
              <a:ext uri="{FF2B5EF4-FFF2-40B4-BE49-F238E27FC236}">
                <a16:creationId xmlns:a16="http://schemas.microsoft.com/office/drawing/2014/main" id="{32CACA4B-40B3-16B8-D870-7AC098CB559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770C8A-9A3F-667E-5229-0678D20929B8}"/>
              </a:ext>
            </a:extLst>
          </p:cNvPr>
          <p:cNvSpPr>
            <a:spLocks noGrp="1"/>
          </p:cNvSpPr>
          <p:nvPr>
            <p:ph type="sldNum" sz="quarter" idx="12"/>
          </p:nvPr>
        </p:nvSpPr>
        <p:spPr/>
        <p:txBody>
          <a:bodyPr/>
          <a:lstStyle/>
          <a:p>
            <a:fld id="{2B23E17B-FB0A-419B-9295-34EEDE54BE4F}" type="slidenum">
              <a:rPr lang="en-IN" smtClean="0"/>
              <a:t>‹#›</a:t>
            </a:fld>
            <a:endParaRPr lang="en-IN"/>
          </a:p>
        </p:txBody>
      </p:sp>
    </p:spTree>
    <p:extLst>
      <p:ext uri="{BB962C8B-B14F-4D97-AF65-F5344CB8AC3E}">
        <p14:creationId xmlns:p14="http://schemas.microsoft.com/office/powerpoint/2010/main" val="27880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3DDD-DDCC-60D9-0F31-05C1A3975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3CB705A-4C60-9523-C7A2-7E1F249D7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E27F23-CB62-CF6D-37A6-31B622BAD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F6206-891C-39AB-87CF-0C7B5A6C3242}"/>
              </a:ext>
            </a:extLst>
          </p:cNvPr>
          <p:cNvSpPr>
            <a:spLocks noGrp="1"/>
          </p:cNvSpPr>
          <p:nvPr>
            <p:ph type="dt" sz="half" idx="10"/>
          </p:nvPr>
        </p:nvSpPr>
        <p:spPr/>
        <p:txBody>
          <a:bodyPr/>
          <a:lstStyle/>
          <a:p>
            <a:fld id="{72B57A82-73E3-4FA1-82E8-E36B261BF216}" type="datetimeFigureOut">
              <a:rPr lang="en-IN" smtClean="0"/>
              <a:t>23-02-2024</a:t>
            </a:fld>
            <a:endParaRPr lang="en-IN"/>
          </a:p>
        </p:txBody>
      </p:sp>
      <p:sp>
        <p:nvSpPr>
          <p:cNvPr id="6" name="Footer Placeholder 5">
            <a:extLst>
              <a:ext uri="{FF2B5EF4-FFF2-40B4-BE49-F238E27FC236}">
                <a16:creationId xmlns:a16="http://schemas.microsoft.com/office/drawing/2014/main" id="{2CFC45A3-E4A4-3224-CBF6-3BCE0FCE06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55B482-2C6F-1FEB-D54A-D9C3139B30D7}"/>
              </a:ext>
            </a:extLst>
          </p:cNvPr>
          <p:cNvSpPr>
            <a:spLocks noGrp="1"/>
          </p:cNvSpPr>
          <p:nvPr>
            <p:ph type="sldNum" sz="quarter" idx="12"/>
          </p:nvPr>
        </p:nvSpPr>
        <p:spPr/>
        <p:txBody>
          <a:bodyPr/>
          <a:lstStyle/>
          <a:p>
            <a:fld id="{2B23E17B-FB0A-419B-9295-34EEDE54BE4F}" type="slidenum">
              <a:rPr lang="en-IN" smtClean="0"/>
              <a:t>‹#›</a:t>
            </a:fld>
            <a:endParaRPr lang="en-IN"/>
          </a:p>
        </p:txBody>
      </p:sp>
    </p:spTree>
    <p:extLst>
      <p:ext uri="{BB962C8B-B14F-4D97-AF65-F5344CB8AC3E}">
        <p14:creationId xmlns:p14="http://schemas.microsoft.com/office/powerpoint/2010/main" val="2995833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861E-82DE-9C08-C530-5B4DA47B9D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D63A02-56D7-8569-0B05-DAE35566FB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EFC0BE8-868B-ECB2-DF9F-AFA6B695B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C99934-EFB3-330A-EEDF-DD148F4088F6}"/>
              </a:ext>
            </a:extLst>
          </p:cNvPr>
          <p:cNvSpPr>
            <a:spLocks noGrp="1"/>
          </p:cNvSpPr>
          <p:nvPr>
            <p:ph type="dt" sz="half" idx="10"/>
          </p:nvPr>
        </p:nvSpPr>
        <p:spPr/>
        <p:txBody>
          <a:bodyPr/>
          <a:lstStyle/>
          <a:p>
            <a:fld id="{72B57A82-73E3-4FA1-82E8-E36B261BF216}" type="datetimeFigureOut">
              <a:rPr lang="en-IN" smtClean="0"/>
              <a:t>23-02-2024</a:t>
            </a:fld>
            <a:endParaRPr lang="en-IN"/>
          </a:p>
        </p:txBody>
      </p:sp>
      <p:sp>
        <p:nvSpPr>
          <p:cNvPr id="6" name="Footer Placeholder 5">
            <a:extLst>
              <a:ext uri="{FF2B5EF4-FFF2-40B4-BE49-F238E27FC236}">
                <a16:creationId xmlns:a16="http://schemas.microsoft.com/office/drawing/2014/main" id="{2B8CC484-9909-1CEB-62A1-DFDE68CD3B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ED477A-E21A-64D1-72D2-61B36D394F10}"/>
              </a:ext>
            </a:extLst>
          </p:cNvPr>
          <p:cNvSpPr>
            <a:spLocks noGrp="1"/>
          </p:cNvSpPr>
          <p:nvPr>
            <p:ph type="sldNum" sz="quarter" idx="12"/>
          </p:nvPr>
        </p:nvSpPr>
        <p:spPr/>
        <p:txBody>
          <a:bodyPr/>
          <a:lstStyle/>
          <a:p>
            <a:fld id="{2B23E17B-FB0A-419B-9295-34EEDE54BE4F}" type="slidenum">
              <a:rPr lang="en-IN" smtClean="0"/>
              <a:t>‹#›</a:t>
            </a:fld>
            <a:endParaRPr lang="en-IN"/>
          </a:p>
        </p:txBody>
      </p:sp>
    </p:spTree>
    <p:extLst>
      <p:ext uri="{BB962C8B-B14F-4D97-AF65-F5344CB8AC3E}">
        <p14:creationId xmlns:p14="http://schemas.microsoft.com/office/powerpoint/2010/main" val="2315126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9FFBC2-29AD-765B-F7A1-ED2B0565F8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9972F7-995C-B028-D106-D89D96FB76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AB4C8D-E5DF-15A2-DACA-3330C8C02B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B57A82-73E3-4FA1-82E8-E36B261BF216}" type="datetimeFigureOut">
              <a:rPr lang="en-IN" smtClean="0"/>
              <a:t>23-02-2024</a:t>
            </a:fld>
            <a:endParaRPr lang="en-IN"/>
          </a:p>
        </p:txBody>
      </p:sp>
      <p:sp>
        <p:nvSpPr>
          <p:cNvPr id="5" name="Footer Placeholder 4">
            <a:extLst>
              <a:ext uri="{FF2B5EF4-FFF2-40B4-BE49-F238E27FC236}">
                <a16:creationId xmlns:a16="http://schemas.microsoft.com/office/drawing/2014/main" id="{381073BD-66FC-DC84-F3E4-5BABD0C21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FDC5F7D0-5242-1A5E-0BE4-D49A9C49C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23E17B-FB0A-419B-9295-34EEDE54BE4F}" type="slidenum">
              <a:rPr lang="en-IN" smtClean="0"/>
              <a:t>‹#›</a:t>
            </a:fld>
            <a:endParaRPr lang="en-IN"/>
          </a:p>
        </p:txBody>
      </p:sp>
    </p:spTree>
    <p:extLst>
      <p:ext uri="{BB962C8B-B14F-4D97-AF65-F5344CB8AC3E}">
        <p14:creationId xmlns:p14="http://schemas.microsoft.com/office/powerpoint/2010/main" val="1967928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5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F0D5E7-2A3D-B8B7-1EBA-FD860296E6D2}"/>
              </a:ext>
            </a:extLst>
          </p:cNvPr>
          <p:cNvSpPr>
            <a:spLocks noGrp="1"/>
          </p:cNvSpPr>
          <p:nvPr>
            <p:ph type="ctrTitle"/>
          </p:nvPr>
        </p:nvSpPr>
        <p:spPr>
          <a:xfrm>
            <a:off x="1051560" y="4329321"/>
            <a:ext cx="3657600" cy="1645920"/>
          </a:xfrm>
        </p:spPr>
        <p:txBody>
          <a:bodyPr vert="horz" lIns="91440" tIns="45720" rIns="91440" bIns="45720" rtlCol="0" anchor="ctr">
            <a:normAutofit/>
          </a:bodyPr>
          <a:lstStyle/>
          <a:p>
            <a:pPr algn="l"/>
            <a:r>
              <a:rPr lang="en-US" sz="2700"/>
              <a:t>Transforming Procurement by Putting Supplier at the Core</a:t>
            </a:r>
          </a:p>
        </p:txBody>
      </p:sp>
      <p:pic>
        <p:nvPicPr>
          <p:cNvPr id="14" name="Video 13" descr="Box Production Line">
            <a:extLst>
              <a:ext uri="{FF2B5EF4-FFF2-40B4-BE49-F238E27FC236}">
                <a16:creationId xmlns:a16="http://schemas.microsoft.com/office/drawing/2014/main" id="{65C9A83F-9B72-80EE-A2F1-2A24CFAB4D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557783" y="565174"/>
            <a:ext cx="5486400" cy="3077335"/>
          </a:xfrm>
          <a:prstGeom prst="rect">
            <a:avLst/>
          </a:prstGeom>
        </p:spPr>
      </p:pic>
      <p:pic>
        <p:nvPicPr>
          <p:cNvPr id="5" name="Picture 4" descr="A black and orange logo&#10;&#10;Description automatically generated">
            <a:extLst>
              <a:ext uri="{FF2B5EF4-FFF2-40B4-BE49-F238E27FC236}">
                <a16:creationId xmlns:a16="http://schemas.microsoft.com/office/drawing/2014/main" id="{F9A16DA0-5CAF-6ABA-3A5B-05A945DCBC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8887" y="1146470"/>
            <a:ext cx="5522976" cy="1905425"/>
          </a:xfrm>
          <a:prstGeom prst="rect">
            <a:avLst/>
          </a:prstGeom>
        </p:spPr>
      </p:pic>
      <p:sp>
        <p:nvSpPr>
          <p:cNvPr id="57" name="Rectangle 5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59" name="Rectangle 5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F166B10-17DA-E79F-7543-22B466AD9CA2}"/>
              </a:ext>
            </a:extLst>
          </p:cNvPr>
          <p:cNvSpPr>
            <a:spLocks noGrp="1"/>
          </p:cNvSpPr>
          <p:nvPr>
            <p:ph type="subTitle" idx="1"/>
          </p:nvPr>
        </p:nvSpPr>
        <p:spPr>
          <a:xfrm>
            <a:off x="5250106" y="4329321"/>
            <a:ext cx="6106742" cy="1645920"/>
          </a:xfrm>
        </p:spPr>
        <p:txBody>
          <a:bodyPr vert="horz" lIns="91440" tIns="45720" rIns="91440" bIns="45720" rtlCol="0" anchor="ctr">
            <a:normAutofit fontScale="92500" lnSpcReduction="20000"/>
          </a:bodyPr>
          <a:lstStyle/>
          <a:p>
            <a:pPr algn="l"/>
            <a:r>
              <a:rPr lang="en-US" sz="3800" b="1" dirty="0"/>
              <a:t>Procurement Co-Pilot </a:t>
            </a:r>
          </a:p>
          <a:p>
            <a:pPr algn="l"/>
            <a:r>
              <a:rPr lang="en-US" sz="2200" dirty="0"/>
              <a:t>By</a:t>
            </a:r>
          </a:p>
          <a:p>
            <a:pPr algn="l"/>
            <a:r>
              <a:rPr lang="en-US" sz="1700" dirty="0"/>
              <a:t>Team All e Technologies  </a:t>
            </a:r>
          </a:p>
          <a:p>
            <a:pPr algn="l"/>
            <a:r>
              <a:rPr lang="en-US" sz="1700" i="1" dirty="0"/>
              <a:t>(Rajiv Tyagi, MSN Raju, Rishabh Shukla, Anindo Gupta and Rohan Garg)</a:t>
            </a:r>
          </a:p>
        </p:txBody>
      </p:sp>
    </p:spTree>
    <p:extLst>
      <p:ext uri="{BB962C8B-B14F-4D97-AF65-F5344CB8AC3E}">
        <p14:creationId xmlns:p14="http://schemas.microsoft.com/office/powerpoint/2010/main" val="354255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F1F7C5-7E5D-94CA-A4DE-6C6B752378A4}"/>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EF8203-879B-CC96-4BF0-454B7B526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94DCBD6A-316F-4C1D-CDF2-682AF6F5C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94128F4-5553-DA7A-E4E3-36D1D6063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946C9F1-B119-4361-E001-CD027E8A7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A0C77B6-F37F-40A4-38D1-357F1C51E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E8CA18F-6AA6-C461-696D-2C5862EB4233}"/>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700" dirty="0"/>
              <a:t>Pre configured Prompt interfaces called ‘Anomalies’ is provided on Purchase Order page, so that Approver can scrutinize any errors and omissions</a:t>
            </a:r>
          </a:p>
        </p:txBody>
      </p:sp>
      <p:grpSp>
        <p:nvGrpSpPr>
          <p:cNvPr id="4" name="Group 3">
            <a:extLst>
              <a:ext uri="{FF2B5EF4-FFF2-40B4-BE49-F238E27FC236}">
                <a16:creationId xmlns:a16="http://schemas.microsoft.com/office/drawing/2014/main" id="{0C1DD7E7-1B8A-5F92-85BF-F43D27B58F74}"/>
              </a:ext>
            </a:extLst>
          </p:cNvPr>
          <p:cNvGrpSpPr/>
          <p:nvPr/>
        </p:nvGrpSpPr>
        <p:grpSpPr>
          <a:xfrm>
            <a:off x="128016" y="1448233"/>
            <a:ext cx="4318513" cy="769004"/>
            <a:chOff x="64464" y="4444305"/>
            <a:chExt cx="4983846" cy="769004"/>
          </a:xfrm>
        </p:grpSpPr>
        <p:sp>
          <p:nvSpPr>
            <p:cNvPr id="5" name="Title 1">
              <a:extLst>
                <a:ext uri="{FF2B5EF4-FFF2-40B4-BE49-F238E27FC236}">
                  <a16:creationId xmlns:a16="http://schemas.microsoft.com/office/drawing/2014/main" id="{623D3A71-7934-79B2-BEFF-6BD46EBFF75E}"/>
                </a:ext>
              </a:extLst>
            </p:cNvPr>
            <p:cNvSpPr txBox="1">
              <a:spLocks/>
            </p:cNvSpPr>
            <p:nvPr/>
          </p:nvSpPr>
          <p:spPr>
            <a:xfrm>
              <a:off x="647680" y="4444305"/>
              <a:ext cx="4400630" cy="769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t>Transaction Associated Risks</a:t>
              </a:r>
            </a:p>
          </p:txBody>
        </p:sp>
        <p:pic>
          <p:nvPicPr>
            <p:cNvPr id="6" name="Graphic 5" descr="Abacus with solid fill">
              <a:extLst>
                <a:ext uri="{FF2B5EF4-FFF2-40B4-BE49-F238E27FC236}">
                  <a16:creationId xmlns:a16="http://schemas.microsoft.com/office/drawing/2014/main" id="{98ECC28C-69D8-A5CA-2022-DE91E49B9B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64" y="4444305"/>
              <a:ext cx="658616" cy="658616"/>
            </a:xfrm>
            <a:prstGeom prst="rect">
              <a:avLst/>
            </a:prstGeom>
          </p:spPr>
        </p:pic>
      </p:grpSp>
      <p:sp>
        <p:nvSpPr>
          <p:cNvPr id="8" name="Arrow: Right 7">
            <a:extLst>
              <a:ext uri="{FF2B5EF4-FFF2-40B4-BE49-F238E27FC236}">
                <a16:creationId xmlns:a16="http://schemas.microsoft.com/office/drawing/2014/main" id="{98AD147C-3285-1B79-7856-B30BFD0BFE5B}"/>
              </a:ext>
            </a:extLst>
          </p:cNvPr>
          <p:cNvSpPr/>
          <p:nvPr/>
        </p:nvSpPr>
        <p:spPr>
          <a:xfrm>
            <a:off x="1149315" y="1990167"/>
            <a:ext cx="2263474" cy="5997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Anomalies</a:t>
            </a:r>
          </a:p>
        </p:txBody>
      </p:sp>
      <p:grpSp>
        <p:nvGrpSpPr>
          <p:cNvPr id="21" name="Group 20">
            <a:extLst>
              <a:ext uri="{FF2B5EF4-FFF2-40B4-BE49-F238E27FC236}">
                <a16:creationId xmlns:a16="http://schemas.microsoft.com/office/drawing/2014/main" id="{F1F282F8-DBA1-BF59-F307-43D21D886C4C}"/>
              </a:ext>
            </a:extLst>
          </p:cNvPr>
          <p:cNvGrpSpPr/>
          <p:nvPr/>
        </p:nvGrpSpPr>
        <p:grpSpPr>
          <a:xfrm>
            <a:off x="4562104" y="1639141"/>
            <a:ext cx="7327986" cy="3579717"/>
            <a:chOff x="4562104" y="1639141"/>
            <a:chExt cx="7327986" cy="3579717"/>
          </a:xfrm>
        </p:grpSpPr>
        <p:pic>
          <p:nvPicPr>
            <p:cNvPr id="17" name="Picture 16">
              <a:extLst>
                <a:ext uri="{FF2B5EF4-FFF2-40B4-BE49-F238E27FC236}">
                  <a16:creationId xmlns:a16="http://schemas.microsoft.com/office/drawing/2014/main" id="{1B65D616-3CB1-5D98-312A-31A89122DFF2}"/>
                </a:ext>
              </a:extLst>
            </p:cNvPr>
            <p:cNvPicPr>
              <a:picLocks noChangeAspect="1"/>
            </p:cNvPicPr>
            <p:nvPr/>
          </p:nvPicPr>
          <p:blipFill>
            <a:blip r:embed="rId4"/>
            <a:stretch>
              <a:fillRect/>
            </a:stretch>
          </p:blipFill>
          <p:spPr>
            <a:xfrm>
              <a:off x="4562104" y="1639141"/>
              <a:ext cx="7327986" cy="3579717"/>
            </a:xfrm>
            <a:prstGeom prst="rect">
              <a:avLst/>
            </a:prstGeom>
          </p:spPr>
        </p:pic>
        <p:sp>
          <p:nvSpPr>
            <p:cNvPr id="19" name="Rectangle 18">
              <a:extLst>
                <a:ext uri="{FF2B5EF4-FFF2-40B4-BE49-F238E27FC236}">
                  <a16:creationId xmlns:a16="http://schemas.microsoft.com/office/drawing/2014/main" id="{9FDAE041-33B2-39DF-B206-A3C3605ED26F}"/>
                </a:ext>
              </a:extLst>
            </p:cNvPr>
            <p:cNvSpPr/>
            <p:nvPr/>
          </p:nvSpPr>
          <p:spPr>
            <a:xfrm>
              <a:off x="4562104" y="2718054"/>
              <a:ext cx="1036263" cy="30506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080045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D6B545-FC7E-302B-CAFA-44EFE13740AE}"/>
              </a:ext>
            </a:extLst>
          </p:cNvPr>
          <p:cNvPicPr>
            <a:picLocks noChangeAspect="1"/>
          </p:cNvPicPr>
          <p:nvPr/>
        </p:nvPicPr>
        <p:blipFill>
          <a:blip r:embed="rId2"/>
          <a:stretch>
            <a:fillRect/>
          </a:stretch>
        </p:blipFill>
        <p:spPr>
          <a:xfrm>
            <a:off x="0" y="507648"/>
            <a:ext cx="12192000" cy="5842703"/>
          </a:xfrm>
          <a:prstGeom prst="rect">
            <a:avLst/>
          </a:prstGeom>
        </p:spPr>
      </p:pic>
    </p:spTree>
    <p:extLst>
      <p:ext uri="{BB962C8B-B14F-4D97-AF65-F5344CB8AC3E}">
        <p14:creationId xmlns:p14="http://schemas.microsoft.com/office/powerpoint/2010/main" val="125566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A055D-B32D-D878-F4CB-84CC4E49EFF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B7D5091-EFE3-93D9-C1B9-ED969CD57835}"/>
              </a:ext>
            </a:extLst>
          </p:cNvPr>
          <p:cNvSpPr txBox="1"/>
          <p:nvPr/>
        </p:nvSpPr>
        <p:spPr>
          <a:xfrm>
            <a:off x="454846" y="142421"/>
            <a:ext cx="10247366" cy="830997"/>
          </a:xfrm>
          <a:prstGeom prst="rect">
            <a:avLst/>
          </a:prstGeom>
          <a:noFill/>
        </p:spPr>
        <p:txBody>
          <a:bodyPr wrap="square" rtlCol="0">
            <a:spAutoFit/>
          </a:bodyPr>
          <a:lstStyle/>
          <a:p>
            <a:r>
              <a:rPr lang="en-IN" sz="4800" dirty="0">
                <a:latin typeface="+mj-lt"/>
                <a:ea typeface="+mj-ea"/>
                <a:cs typeface="+mj-cs"/>
              </a:rPr>
              <a:t>Solution Impact and Value Proposition</a:t>
            </a:r>
          </a:p>
        </p:txBody>
      </p:sp>
      <p:sp>
        <p:nvSpPr>
          <p:cNvPr id="10" name="TextBox 9">
            <a:extLst>
              <a:ext uri="{FF2B5EF4-FFF2-40B4-BE49-F238E27FC236}">
                <a16:creationId xmlns:a16="http://schemas.microsoft.com/office/drawing/2014/main" id="{CBEB5B3A-7A4F-261B-18AA-43AADE839234}"/>
              </a:ext>
            </a:extLst>
          </p:cNvPr>
          <p:cNvSpPr txBox="1"/>
          <p:nvPr/>
        </p:nvSpPr>
        <p:spPr>
          <a:xfrm>
            <a:off x="559837" y="1250302"/>
            <a:ext cx="10142375" cy="2862322"/>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Empowers Users to mitigate business risk at lightning speed and minimal cost</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a:t>Time &amp; Cost Efficient</a:t>
            </a:r>
            <a:endParaRPr lang="en-IN" sz="2000" dirty="0">
              <a:effectLst/>
              <a:latin typeface="Aptos" panose="020B0004020202020204" pitchFamily="34" charset="0"/>
              <a:ea typeface="Times New Roman" panose="02020603050405020304" pitchFamily="18" charset="0"/>
              <a:cs typeface="Aptos" panose="020B0004020202020204" pitchFamily="34" charset="0"/>
            </a:endParaRPr>
          </a:p>
          <a:p>
            <a:pPr marL="285750" indent="-285750">
              <a:buFont typeface="Wingdings" panose="05000000000000000000" pitchFamily="2" charset="2"/>
              <a:buChar char="Ø"/>
            </a:pPr>
            <a:endParaRPr lang="en-IN" sz="2000" dirty="0">
              <a:latin typeface="Aptos" panose="020B0004020202020204" pitchFamily="34" charset="0"/>
              <a:ea typeface="Calibri" panose="020F0502020204030204" pitchFamily="34" charset="0"/>
              <a:cs typeface="Aptos" panose="020B0004020202020204" pitchFamily="34" charset="0"/>
            </a:endParaRPr>
          </a:p>
          <a:p>
            <a:pPr marL="285750" indent="-285750">
              <a:buFont typeface="Wingdings" panose="05000000000000000000" pitchFamily="2" charset="2"/>
              <a:buChar char="Ø"/>
            </a:pPr>
            <a:r>
              <a:rPr lang="en-IN" sz="2000" dirty="0">
                <a:effectLst/>
                <a:latin typeface="Aptos" panose="020B0004020202020204" pitchFamily="34" charset="0"/>
                <a:ea typeface="Calibri" panose="020F0502020204030204" pitchFamily="34" charset="0"/>
                <a:cs typeface="Aptos" panose="020B0004020202020204" pitchFamily="34" charset="0"/>
              </a:rPr>
              <a:t>Easy to Use</a:t>
            </a:r>
          </a:p>
          <a:p>
            <a:pPr marL="285750" indent="-285750">
              <a:buFont typeface="Wingdings" panose="05000000000000000000" pitchFamily="2" charset="2"/>
              <a:buChar char="Ø"/>
            </a:pPr>
            <a:endParaRPr lang="en-IN" sz="2000" dirty="0">
              <a:latin typeface="Aptos" panose="020B0004020202020204" pitchFamily="34" charset="0"/>
              <a:ea typeface="Calibri" panose="020F0502020204030204" pitchFamily="34" charset="0"/>
              <a:cs typeface="Aptos" panose="020B0004020202020204" pitchFamily="34" charset="0"/>
            </a:endParaRPr>
          </a:p>
          <a:p>
            <a:pPr marL="285750" indent="-285750">
              <a:buFont typeface="Wingdings" panose="05000000000000000000" pitchFamily="2" charset="2"/>
              <a:buChar char="Ø"/>
            </a:pPr>
            <a:r>
              <a:rPr lang="en-IN" sz="2000" dirty="0">
                <a:effectLst/>
                <a:latin typeface="Aptos" panose="020B0004020202020204" pitchFamily="34" charset="0"/>
                <a:ea typeface="Calibri" panose="020F0502020204030204" pitchFamily="34" charset="0"/>
                <a:cs typeface="Aptos" panose="020B0004020202020204" pitchFamily="34" charset="0"/>
              </a:rPr>
              <a:t>Scalable and open to Innovation</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a:t>Overall Process Improvement as anomalies get detected at the point of origin</a:t>
            </a:r>
          </a:p>
        </p:txBody>
      </p:sp>
    </p:spTree>
    <p:extLst>
      <p:ext uri="{BB962C8B-B14F-4D97-AF65-F5344CB8AC3E}">
        <p14:creationId xmlns:p14="http://schemas.microsoft.com/office/powerpoint/2010/main" val="129260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3C1E9-4B48-429C-A813-BE5A20485A8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1B9BEC9-3638-6388-4C0B-997DE349D0DD}"/>
              </a:ext>
            </a:extLst>
          </p:cNvPr>
          <p:cNvSpPr txBox="1"/>
          <p:nvPr/>
        </p:nvSpPr>
        <p:spPr>
          <a:xfrm>
            <a:off x="454846" y="142421"/>
            <a:ext cx="10247366" cy="830997"/>
          </a:xfrm>
          <a:prstGeom prst="rect">
            <a:avLst/>
          </a:prstGeom>
          <a:noFill/>
        </p:spPr>
        <p:txBody>
          <a:bodyPr wrap="square" rtlCol="0">
            <a:spAutoFit/>
          </a:bodyPr>
          <a:lstStyle/>
          <a:p>
            <a:r>
              <a:rPr lang="en-IN" sz="4800" dirty="0">
                <a:latin typeface="+mj-lt"/>
                <a:ea typeface="+mj-ea"/>
                <a:cs typeface="+mj-cs"/>
              </a:rPr>
              <a:t>Necessities to Continue</a:t>
            </a:r>
          </a:p>
        </p:txBody>
      </p:sp>
      <p:sp>
        <p:nvSpPr>
          <p:cNvPr id="10" name="TextBox 9">
            <a:extLst>
              <a:ext uri="{FF2B5EF4-FFF2-40B4-BE49-F238E27FC236}">
                <a16:creationId xmlns:a16="http://schemas.microsoft.com/office/drawing/2014/main" id="{749F87BF-35A0-2745-5688-F76EA20E24D6}"/>
              </a:ext>
            </a:extLst>
          </p:cNvPr>
          <p:cNvSpPr txBox="1"/>
          <p:nvPr/>
        </p:nvSpPr>
        <p:spPr>
          <a:xfrm>
            <a:off x="559837" y="1250302"/>
            <a:ext cx="10142375" cy="2862322"/>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Need to work om Prompt Engineering to improve the output by training it on diverse range of documents. </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a:t>Expand the BC data source by including more tables to include Vendor performance analysis </a:t>
            </a:r>
            <a:endParaRPr lang="en-IN" sz="2000" dirty="0">
              <a:effectLst/>
              <a:latin typeface="Aptos" panose="020B0004020202020204" pitchFamily="34" charset="0"/>
              <a:ea typeface="Times New Roman" panose="02020603050405020304" pitchFamily="18" charset="0"/>
              <a:cs typeface="Aptos" panose="020B0004020202020204" pitchFamily="34" charset="0"/>
            </a:endParaRPr>
          </a:p>
          <a:p>
            <a:pPr marL="285750" indent="-285750">
              <a:buFont typeface="Wingdings" panose="05000000000000000000" pitchFamily="2" charset="2"/>
              <a:buChar char="Ø"/>
            </a:pPr>
            <a:endParaRPr lang="en-IN" sz="2000" dirty="0">
              <a:latin typeface="Aptos" panose="020B0004020202020204" pitchFamily="34" charset="0"/>
              <a:ea typeface="Calibri" panose="020F0502020204030204" pitchFamily="34" charset="0"/>
              <a:cs typeface="Aptos" panose="020B0004020202020204" pitchFamily="34" charset="0"/>
            </a:endParaRPr>
          </a:p>
          <a:p>
            <a:pPr marL="285750" indent="-285750">
              <a:buFont typeface="Wingdings" panose="05000000000000000000" pitchFamily="2" charset="2"/>
              <a:buChar char="Ø"/>
            </a:pPr>
            <a:r>
              <a:rPr lang="en-IN" sz="2000" dirty="0">
                <a:effectLst/>
                <a:latin typeface="Aptos" panose="020B0004020202020204" pitchFamily="34" charset="0"/>
                <a:ea typeface="Calibri" panose="020F0502020204030204" pitchFamily="34" charset="0"/>
                <a:cs typeface="Aptos" panose="020B0004020202020204" pitchFamily="34" charset="0"/>
              </a:rPr>
              <a:t>CoPilot for Requestors to help them make requests, converse regarding purchase policies</a:t>
            </a:r>
          </a:p>
          <a:p>
            <a:pPr marL="285750" indent="-285750">
              <a:buFont typeface="Wingdings" panose="05000000000000000000" pitchFamily="2" charset="2"/>
              <a:buChar char="Ø"/>
            </a:pPr>
            <a:endParaRPr lang="en-IN" sz="2000" dirty="0">
              <a:latin typeface="Aptos" panose="020B0004020202020204" pitchFamily="34" charset="0"/>
              <a:ea typeface="Calibri" panose="020F0502020204030204" pitchFamily="34" charset="0"/>
              <a:cs typeface="Aptos" panose="020B0004020202020204" pitchFamily="34" charset="0"/>
            </a:endParaRPr>
          </a:p>
        </p:txBody>
      </p:sp>
    </p:spTree>
    <p:extLst>
      <p:ext uri="{BB962C8B-B14F-4D97-AF65-F5344CB8AC3E}">
        <p14:creationId xmlns:p14="http://schemas.microsoft.com/office/powerpoint/2010/main" val="3224863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281D6E-C7F7-6A1B-F473-BF0B70720BE0}"/>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Thank You</a:t>
            </a:r>
          </a:p>
        </p:txBody>
      </p:sp>
    </p:spTree>
    <p:extLst>
      <p:ext uri="{BB962C8B-B14F-4D97-AF65-F5344CB8AC3E}">
        <p14:creationId xmlns:p14="http://schemas.microsoft.com/office/powerpoint/2010/main" val="374807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Sticky notes on a wall">
            <a:extLst>
              <a:ext uri="{FF2B5EF4-FFF2-40B4-BE49-F238E27FC236}">
                <a16:creationId xmlns:a16="http://schemas.microsoft.com/office/drawing/2014/main" id="{ACBAB362-AC5B-EABF-A8A6-0EB8F7DB86FF}"/>
              </a:ext>
            </a:extLst>
          </p:cNvPr>
          <p:cNvPicPr>
            <a:picLocks noChangeAspect="1"/>
          </p:cNvPicPr>
          <p:nvPr/>
        </p:nvPicPr>
        <p:blipFill rotWithShape="1">
          <a:blip r:embed="rId2"/>
          <a:srcRect l="18764" r="19028" b="2"/>
          <a:stretch/>
        </p:blipFill>
        <p:spPr>
          <a:xfrm>
            <a:off x="703182" y="665891"/>
            <a:ext cx="4777381" cy="535647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E04AC25E-79D7-2569-70B9-F8BAAC8C560F}"/>
              </a:ext>
            </a:extLst>
          </p:cNvPr>
          <p:cNvSpPr>
            <a:spLocks noGrp="1"/>
          </p:cNvSpPr>
          <p:nvPr>
            <p:ph idx="1"/>
          </p:nvPr>
        </p:nvSpPr>
        <p:spPr>
          <a:xfrm>
            <a:off x="5837812" y="1527243"/>
            <a:ext cx="5458838" cy="4192520"/>
          </a:xfrm>
        </p:spPr>
        <p:txBody>
          <a:bodyPr>
            <a:normAutofit/>
          </a:bodyPr>
          <a:lstStyle/>
          <a:p>
            <a:r>
              <a:rPr lang="en-IN" dirty="0"/>
              <a:t>Problem Statement</a:t>
            </a:r>
          </a:p>
          <a:p>
            <a:r>
              <a:rPr lang="en-IN" dirty="0"/>
              <a:t>Solution</a:t>
            </a:r>
          </a:p>
          <a:p>
            <a:r>
              <a:rPr lang="en-IN" dirty="0"/>
              <a:t>Activities done as part of Hackathon</a:t>
            </a:r>
          </a:p>
          <a:p>
            <a:r>
              <a:rPr lang="en-IN" dirty="0"/>
              <a:t>Solution Impact &amp; Value Proposition</a:t>
            </a:r>
          </a:p>
          <a:p>
            <a:r>
              <a:rPr lang="en-IN" dirty="0"/>
              <a:t>Necessities to continue </a:t>
            </a:r>
          </a:p>
        </p:txBody>
      </p:sp>
    </p:spTree>
    <p:extLst>
      <p:ext uri="{BB962C8B-B14F-4D97-AF65-F5344CB8AC3E}">
        <p14:creationId xmlns:p14="http://schemas.microsoft.com/office/powerpoint/2010/main" val="157008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4C0D1E-0903-FCF7-9A20-136DB2DA771F}"/>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Arc 3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1773DE7-47B0-5BC5-C362-D274514BBB24}"/>
              </a:ext>
            </a:extLst>
          </p:cNvPr>
          <p:cNvSpPr txBox="1"/>
          <p:nvPr/>
        </p:nvSpPr>
        <p:spPr>
          <a:xfrm>
            <a:off x="5894962" y="479493"/>
            <a:ext cx="545883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tx1"/>
                </a:solidFill>
                <a:latin typeface="+mj-lt"/>
                <a:ea typeface="+mj-ea"/>
                <a:cs typeface="+mj-cs"/>
              </a:rPr>
              <a:t>Problem Statement</a:t>
            </a:r>
          </a:p>
        </p:txBody>
      </p:sp>
      <p:sp>
        <p:nvSpPr>
          <p:cNvPr id="34" name="Freeform: Shape 3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Graph on document with pen">
            <a:extLst>
              <a:ext uri="{FF2B5EF4-FFF2-40B4-BE49-F238E27FC236}">
                <a16:creationId xmlns:a16="http://schemas.microsoft.com/office/drawing/2014/main" id="{FF141473-2E77-FFD5-BF04-40E308549A42}"/>
              </a:ext>
            </a:extLst>
          </p:cNvPr>
          <p:cNvPicPr>
            <a:picLocks noChangeAspect="1"/>
          </p:cNvPicPr>
          <p:nvPr/>
        </p:nvPicPr>
        <p:blipFill rotWithShape="1">
          <a:blip r:embed="rId3"/>
          <a:srcRect l="27094" r="13372" b="-1"/>
          <a:stretch/>
        </p:blipFill>
        <p:spPr>
          <a:xfrm>
            <a:off x="703182" y="665882"/>
            <a:ext cx="4777381" cy="535649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pSp>
        <p:nvGrpSpPr>
          <p:cNvPr id="5" name="Group 4">
            <a:extLst>
              <a:ext uri="{FF2B5EF4-FFF2-40B4-BE49-F238E27FC236}">
                <a16:creationId xmlns:a16="http://schemas.microsoft.com/office/drawing/2014/main" id="{D58CB507-1384-3C72-E153-A79A70975D80}"/>
              </a:ext>
            </a:extLst>
          </p:cNvPr>
          <p:cNvGrpSpPr/>
          <p:nvPr/>
        </p:nvGrpSpPr>
        <p:grpSpPr>
          <a:xfrm>
            <a:off x="5564024" y="1574425"/>
            <a:ext cx="5880101" cy="4642309"/>
            <a:chOff x="5564024" y="1574425"/>
            <a:chExt cx="5880101" cy="4642309"/>
          </a:xfrm>
        </p:grpSpPr>
        <p:sp>
          <p:nvSpPr>
            <p:cNvPr id="6" name="Freeform: Shape 5">
              <a:extLst>
                <a:ext uri="{FF2B5EF4-FFF2-40B4-BE49-F238E27FC236}">
                  <a16:creationId xmlns:a16="http://schemas.microsoft.com/office/drawing/2014/main" id="{74C0C700-3B34-6DF5-4F32-7C0AE80BB5D6}"/>
                </a:ext>
              </a:extLst>
            </p:cNvPr>
            <p:cNvSpPr/>
            <p:nvPr/>
          </p:nvSpPr>
          <p:spPr>
            <a:xfrm>
              <a:off x="5564024" y="1574425"/>
              <a:ext cx="5128857" cy="2067063"/>
            </a:xfrm>
            <a:custGeom>
              <a:avLst/>
              <a:gdLst>
                <a:gd name="connsiteX0" fmla="*/ 0 w 4844531"/>
                <a:gd name="connsiteY0" fmla="*/ 206706 h 2067063"/>
                <a:gd name="connsiteX1" fmla="*/ 206706 w 4844531"/>
                <a:gd name="connsiteY1" fmla="*/ 0 h 2067063"/>
                <a:gd name="connsiteX2" fmla="*/ 4637825 w 4844531"/>
                <a:gd name="connsiteY2" fmla="*/ 0 h 2067063"/>
                <a:gd name="connsiteX3" fmla="*/ 4844531 w 4844531"/>
                <a:gd name="connsiteY3" fmla="*/ 206706 h 2067063"/>
                <a:gd name="connsiteX4" fmla="*/ 4844531 w 4844531"/>
                <a:gd name="connsiteY4" fmla="*/ 1860357 h 2067063"/>
                <a:gd name="connsiteX5" fmla="*/ 4637825 w 4844531"/>
                <a:gd name="connsiteY5" fmla="*/ 2067063 h 2067063"/>
                <a:gd name="connsiteX6" fmla="*/ 206706 w 4844531"/>
                <a:gd name="connsiteY6" fmla="*/ 2067063 h 2067063"/>
                <a:gd name="connsiteX7" fmla="*/ 0 w 4844531"/>
                <a:gd name="connsiteY7" fmla="*/ 1860357 h 2067063"/>
                <a:gd name="connsiteX8" fmla="*/ 0 w 4844531"/>
                <a:gd name="connsiteY8" fmla="*/ 206706 h 206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4531" h="2067063">
                  <a:moveTo>
                    <a:pt x="0" y="206706"/>
                  </a:moveTo>
                  <a:cubicBezTo>
                    <a:pt x="0" y="92545"/>
                    <a:pt x="92545" y="0"/>
                    <a:pt x="206706" y="0"/>
                  </a:cubicBezTo>
                  <a:lnTo>
                    <a:pt x="4637825" y="0"/>
                  </a:lnTo>
                  <a:cubicBezTo>
                    <a:pt x="4751986" y="0"/>
                    <a:pt x="4844531" y="92545"/>
                    <a:pt x="4844531" y="206706"/>
                  </a:cubicBezTo>
                  <a:lnTo>
                    <a:pt x="4844531" y="1860357"/>
                  </a:lnTo>
                  <a:cubicBezTo>
                    <a:pt x="4844531" y="1974518"/>
                    <a:pt x="4751986" y="2067063"/>
                    <a:pt x="4637825" y="2067063"/>
                  </a:cubicBezTo>
                  <a:lnTo>
                    <a:pt x="206706" y="2067063"/>
                  </a:lnTo>
                  <a:cubicBezTo>
                    <a:pt x="92545" y="2067063"/>
                    <a:pt x="0" y="1974518"/>
                    <a:pt x="0" y="1860357"/>
                  </a:cubicBezTo>
                  <a:lnTo>
                    <a:pt x="0" y="206706"/>
                  </a:lnTo>
                  <a:close/>
                </a:path>
              </a:pathLst>
            </a:custGeom>
            <a:solidFill>
              <a:schemeClr val="tx2"/>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21502" tIns="121502" rIns="2123416" bIns="121502" numCol="1" spcCol="1270" anchor="ctr" anchorCtr="0">
              <a:noAutofit/>
            </a:bodyPr>
            <a:lstStyle/>
            <a:p>
              <a:pPr marL="0" lvl="0" indent="0" algn="l" defTabSz="711200">
                <a:lnSpc>
                  <a:spcPct val="90000"/>
                </a:lnSpc>
                <a:spcBef>
                  <a:spcPct val="0"/>
                </a:spcBef>
                <a:spcAft>
                  <a:spcPct val="35000"/>
                </a:spcAft>
                <a:buNone/>
              </a:pPr>
              <a:r>
                <a:rPr lang="en-US" sz="1600" kern="1200" dirty="0"/>
                <a:t>Unlike L</a:t>
              </a:r>
              <a:r>
                <a:rPr lang="en-US" sz="1600" b="0" i="0" kern="1200" dirty="0"/>
                <a:t>arge companies, SMEs do not have high-performing category managers who spend much of their time finding ways to propel value for the business through negotiations and supplier-sourced innovation.</a:t>
              </a:r>
              <a:endParaRPr lang="en-US" sz="1600" kern="1200" dirty="0"/>
            </a:p>
          </p:txBody>
        </p:sp>
        <p:sp>
          <p:nvSpPr>
            <p:cNvPr id="7" name="Freeform: Shape 6">
              <a:extLst>
                <a:ext uri="{FF2B5EF4-FFF2-40B4-BE49-F238E27FC236}">
                  <a16:creationId xmlns:a16="http://schemas.microsoft.com/office/drawing/2014/main" id="{93C00825-5350-CE99-F4DA-AC156C6B8C9B}"/>
                </a:ext>
              </a:extLst>
            </p:cNvPr>
            <p:cNvSpPr/>
            <p:nvPr/>
          </p:nvSpPr>
          <p:spPr>
            <a:xfrm>
              <a:off x="6096000" y="4018222"/>
              <a:ext cx="5348125" cy="2198512"/>
            </a:xfrm>
            <a:custGeom>
              <a:avLst/>
              <a:gdLst>
                <a:gd name="connsiteX0" fmla="*/ 0 w 5205836"/>
                <a:gd name="connsiteY0" fmla="*/ 219851 h 2198512"/>
                <a:gd name="connsiteX1" fmla="*/ 219851 w 5205836"/>
                <a:gd name="connsiteY1" fmla="*/ 0 h 2198512"/>
                <a:gd name="connsiteX2" fmla="*/ 4985985 w 5205836"/>
                <a:gd name="connsiteY2" fmla="*/ 0 h 2198512"/>
                <a:gd name="connsiteX3" fmla="*/ 5205836 w 5205836"/>
                <a:gd name="connsiteY3" fmla="*/ 219851 h 2198512"/>
                <a:gd name="connsiteX4" fmla="*/ 5205836 w 5205836"/>
                <a:gd name="connsiteY4" fmla="*/ 1978661 h 2198512"/>
                <a:gd name="connsiteX5" fmla="*/ 4985985 w 5205836"/>
                <a:gd name="connsiteY5" fmla="*/ 2198512 h 2198512"/>
                <a:gd name="connsiteX6" fmla="*/ 219851 w 5205836"/>
                <a:gd name="connsiteY6" fmla="*/ 2198512 h 2198512"/>
                <a:gd name="connsiteX7" fmla="*/ 0 w 5205836"/>
                <a:gd name="connsiteY7" fmla="*/ 1978661 h 2198512"/>
                <a:gd name="connsiteX8" fmla="*/ 0 w 5205836"/>
                <a:gd name="connsiteY8" fmla="*/ 219851 h 2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5836" h="2198512">
                  <a:moveTo>
                    <a:pt x="0" y="219851"/>
                  </a:moveTo>
                  <a:cubicBezTo>
                    <a:pt x="0" y="98431"/>
                    <a:pt x="98431" y="0"/>
                    <a:pt x="219851" y="0"/>
                  </a:cubicBezTo>
                  <a:lnTo>
                    <a:pt x="4985985" y="0"/>
                  </a:lnTo>
                  <a:cubicBezTo>
                    <a:pt x="5107405" y="0"/>
                    <a:pt x="5205836" y="98431"/>
                    <a:pt x="5205836" y="219851"/>
                  </a:cubicBezTo>
                  <a:lnTo>
                    <a:pt x="5205836" y="1978661"/>
                  </a:lnTo>
                  <a:cubicBezTo>
                    <a:pt x="5205836" y="2100081"/>
                    <a:pt x="5107405" y="2198512"/>
                    <a:pt x="4985985" y="2198512"/>
                  </a:cubicBezTo>
                  <a:lnTo>
                    <a:pt x="219851" y="2198512"/>
                  </a:lnTo>
                  <a:cubicBezTo>
                    <a:pt x="98431" y="2198512"/>
                    <a:pt x="0" y="2100081"/>
                    <a:pt x="0" y="1978661"/>
                  </a:cubicBezTo>
                  <a:lnTo>
                    <a:pt x="0" y="219851"/>
                  </a:lnTo>
                  <a:close/>
                </a:path>
              </a:pathLst>
            </a:custGeom>
            <a:solidFill>
              <a:srgbClr val="C00000"/>
            </a:solidFill>
          </p:spPr>
          <p:style>
            <a:lnRef idx="2">
              <a:schemeClr val="lt1">
                <a:hueOff val="0"/>
                <a:satOff val="0"/>
                <a:lumOff val="0"/>
                <a:alphaOff val="0"/>
              </a:schemeClr>
            </a:lnRef>
            <a:fillRef idx="1">
              <a:scrgbClr r="0" g="0" b="0"/>
            </a:fillRef>
            <a:effectRef idx="0">
              <a:schemeClr val="accent2">
                <a:hueOff val="6443614"/>
                <a:satOff val="-18493"/>
                <a:lumOff val="-29609"/>
                <a:alphaOff val="0"/>
              </a:schemeClr>
            </a:effectRef>
            <a:fontRef idx="minor">
              <a:schemeClr val="lt1"/>
            </a:fontRef>
          </p:style>
          <p:txBody>
            <a:bodyPr spcFirstLastPara="0" vert="horz" wrap="square" lIns="125352" tIns="125352" rIns="2478173" bIns="125352" numCol="1" spcCol="1270" anchor="ctr" anchorCtr="0">
              <a:noAutofit/>
            </a:bodyPr>
            <a:lstStyle/>
            <a:p>
              <a:pPr marL="0" lvl="0" indent="0" algn="l" defTabSz="711200">
                <a:lnSpc>
                  <a:spcPct val="90000"/>
                </a:lnSpc>
                <a:spcBef>
                  <a:spcPct val="0"/>
                </a:spcBef>
                <a:spcAft>
                  <a:spcPct val="35000"/>
                </a:spcAft>
                <a:buNone/>
              </a:pPr>
              <a:r>
                <a:rPr lang="en-US" sz="1600" kern="1200" dirty="0"/>
                <a:t>Performing Risk assessment of the Vendors and ensuring that Purchase Orders conform to laid down SOP’s is a time taking and resource intensive exercise. Mostly due to paucity of time and lack of resources, it gets compromised and quick decision are taken. </a:t>
              </a:r>
            </a:p>
          </p:txBody>
        </p:sp>
        <p:sp>
          <p:nvSpPr>
            <p:cNvPr id="9" name="Freeform: Shape 8">
              <a:extLst>
                <a:ext uri="{FF2B5EF4-FFF2-40B4-BE49-F238E27FC236}">
                  <a16:creationId xmlns:a16="http://schemas.microsoft.com/office/drawing/2014/main" id="{647A4958-DA65-E168-F4E6-C82F4518CC93}"/>
                </a:ext>
              </a:extLst>
            </p:cNvPr>
            <p:cNvSpPr/>
            <p:nvPr/>
          </p:nvSpPr>
          <p:spPr>
            <a:xfrm>
              <a:off x="9073947" y="3195412"/>
              <a:ext cx="1334609" cy="1334609"/>
            </a:xfrm>
            <a:custGeom>
              <a:avLst/>
              <a:gdLst>
                <a:gd name="connsiteX0" fmla="*/ 0 w 1334609"/>
                <a:gd name="connsiteY0" fmla="*/ 734035 h 1334609"/>
                <a:gd name="connsiteX1" fmla="*/ 300287 w 1334609"/>
                <a:gd name="connsiteY1" fmla="*/ 734035 h 1334609"/>
                <a:gd name="connsiteX2" fmla="*/ 300287 w 1334609"/>
                <a:gd name="connsiteY2" fmla="*/ 0 h 1334609"/>
                <a:gd name="connsiteX3" fmla="*/ 1034322 w 1334609"/>
                <a:gd name="connsiteY3" fmla="*/ 0 h 1334609"/>
                <a:gd name="connsiteX4" fmla="*/ 1034322 w 1334609"/>
                <a:gd name="connsiteY4" fmla="*/ 734035 h 1334609"/>
                <a:gd name="connsiteX5" fmla="*/ 1334609 w 1334609"/>
                <a:gd name="connsiteY5" fmla="*/ 734035 h 1334609"/>
                <a:gd name="connsiteX6" fmla="*/ 667305 w 1334609"/>
                <a:gd name="connsiteY6" fmla="*/ 1334609 h 1334609"/>
                <a:gd name="connsiteX7" fmla="*/ 0 w 1334609"/>
                <a:gd name="connsiteY7" fmla="*/ 734035 h 133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609" h="1334609">
                  <a:moveTo>
                    <a:pt x="0" y="734035"/>
                  </a:moveTo>
                  <a:lnTo>
                    <a:pt x="300287" y="734035"/>
                  </a:lnTo>
                  <a:lnTo>
                    <a:pt x="300287" y="0"/>
                  </a:lnTo>
                  <a:lnTo>
                    <a:pt x="1034322" y="0"/>
                  </a:lnTo>
                  <a:lnTo>
                    <a:pt x="1034322" y="734035"/>
                  </a:lnTo>
                  <a:lnTo>
                    <a:pt x="1334609" y="734035"/>
                  </a:lnTo>
                  <a:lnTo>
                    <a:pt x="667305" y="1334609"/>
                  </a:lnTo>
                  <a:lnTo>
                    <a:pt x="0" y="734035"/>
                  </a:lnTo>
                  <a:close/>
                </a:path>
              </a:pathLst>
            </a:custGeom>
            <a:solidFill>
              <a:srgbClr val="00B0F0">
                <a:alpha val="90000"/>
              </a:srgbClr>
            </a:solidFill>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346007" tIns="45720" rIns="346007" bIns="376036"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grpSp>
    </p:spTree>
    <p:extLst>
      <p:ext uri="{BB962C8B-B14F-4D97-AF65-F5344CB8AC3E}">
        <p14:creationId xmlns:p14="http://schemas.microsoft.com/office/powerpoint/2010/main" val="3528788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3AE2D-7CF3-80AD-62DF-D4D864E1C2E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BD4D97F-0FDD-2ED8-50EF-E83DF250619E}"/>
              </a:ext>
            </a:extLst>
          </p:cNvPr>
          <p:cNvSpPr txBox="1"/>
          <p:nvPr/>
        </p:nvSpPr>
        <p:spPr>
          <a:xfrm>
            <a:off x="454846" y="142421"/>
            <a:ext cx="9099701" cy="830997"/>
          </a:xfrm>
          <a:prstGeom prst="rect">
            <a:avLst/>
          </a:prstGeom>
          <a:noFill/>
        </p:spPr>
        <p:txBody>
          <a:bodyPr wrap="square" rtlCol="0">
            <a:spAutoFit/>
          </a:bodyPr>
          <a:lstStyle/>
          <a:p>
            <a:r>
              <a:rPr lang="en-IN" sz="4800" dirty="0">
                <a:latin typeface="+mj-lt"/>
                <a:ea typeface="+mj-ea"/>
                <a:cs typeface="+mj-cs"/>
              </a:rPr>
              <a:t>Solution : </a:t>
            </a:r>
            <a:r>
              <a:rPr lang="en-US" sz="4800" b="1" dirty="0">
                <a:solidFill>
                  <a:schemeClr val="accent6"/>
                </a:solidFill>
                <a:latin typeface="+mj-lt"/>
                <a:ea typeface="+mj-ea"/>
                <a:cs typeface="+mj-cs"/>
              </a:rPr>
              <a:t>Procurement CoPilot</a:t>
            </a:r>
            <a:r>
              <a:rPr lang="en-IN" sz="4800" dirty="0">
                <a:latin typeface="+mj-lt"/>
                <a:ea typeface="+mj-ea"/>
                <a:cs typeface="+mj-cs"/>
              </a:rPr>
              <a:t> </a:t>
            </a:r>
          </a:p>
        </p:txBody>
      </p:sp>
      <p:sp>
        <p:nvSpPr>
          <p:cNvPr id="6" name="Title 1">
            <a:extLst>
              <a:ext uri="{FF2B5EF4-FFF2-40B4-BE49-F238E27FC236}">
                <a16:creationId xmlns:a16="http://schemas.microsoft.com/office/drawing/2014/main" id="{315C9BD0-A105-1AC1-AD3D-90BC7608AD05}"/>
              </a:ext>
            </a:extLst>
          </p:cNvPr>
          <p:cNvSpPr txBox="1">
            <a:spLocks/>
          </p:cNvSpPr>
          <p:nvPr/>
        </p:nvSpPr>
        <p:spPr>
          <a:xfrm>
            <a:off x="293270" y="2272567"/>
            <a:ext cx="4092719" cy="73866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600" dirty="0"/>
              <a:t>Operational: </a:t>
            </a:r>
            <a:r>
              <a:rPr lang="en-IN" sz="1400" dirty="0">
                <a:solidFill>
                  <a:srgbClr val="FF0000"/>
                </a:solidFill>
              </a:rPr>
              <a:t>Contract, Location, Warranty, Terms</a:t>
            </a:r>
          </a:p>
          <a:p>
            <a:r>
              <a:rPr lang="en-US" sz="1600" dirty="0"/>
              <a:t>Financial</a:t>
            </a:r>
            <a:r>
              <a:rPr lang="en-US" sz="1400" dirty="0">
                <a:latin typeface="Work Sans" pitchFamily="2" charset="0"/>
              </a:rPr>
              <a:t>: </a:t>
            </a:r>
            <a:r>
              <a:rPr lang="en-US" sz="1400" dirty="0">
                <a:solidFill>
                  <a:srgbClr val="FF0000"/>
                </a:solidFill>
                <a:latin typeface="Work Sans" pitchFamily="2" charset="0"/>
              </a:rPr>
              <a:t>Price escalation, Currency</a:t>
            </a:r>
          </a:p>
          <a:p>
            <a:endParaRPr lang="en-US" sz="1400" dirty="0">
              <a:solidFill>
                <a:srgbClr val="FF0000"/>
              </a:solidFill>
              <a:latin typeface="Work Sans" pitchFamily="2" charset="0"/>
            </a:endParaRPr>
          </a:p>
          <a:p>
            <a:endParaRPr lang="en-US" sz="1400" dirty="0">
              <a:solidFill>
                <a:srgbClr val="FF0000"/>
              </a:solidFill>
              <a:latin typeface="Work Sans" pitchFamily="2" charset="0"/>
            </a:endParaRPr>
          </a:p>
        </p:txBody>
      </p:sp>
      <p:sp>
        <p:nvSpPr>
          <p:cNvPr id="2" name="Title 1">
            <a:extLst>
              <a:ext uri="{FF2B5EF4-FFF2-40B4-BE49-F238E27FC236}">
                <a16:creationId xmlns:a16="http://schemas.microsoft.com/office/drawing/2014/main" id="{E7F1DF65-0BF7-F68C-7807-C35A14E61EC5}"/>
              </a:ext>
            </a:extLst>
          </p:cNvPr>
          <p:cNvSpPr txBox="1">
            <a:spLocks/>
          </p:cNvSpPr>
          <p:nvPr/>
        </p:nvSpPr>
        <p:spPr>
          <a:xfrm>
            <a:off x="7212562" y="2272567"/>
            <a:ext cx="4526356" cy="599745"/>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600" dirty="0"/>
              <a:t>CoPilot performing Risk assessment based on vendor Agreements and Proposals with preconfigured prompts</a:t>
            </a:r>
            <a:endParaRPr lang="en-IN" sz="1400" dirty="0">
              <a:solidFill>
                <a:schemeClr val="accent6"/>
              </a:solidFill>
            </a:endParaRPr>
          </a:p>
        </p:txBody>
      </p:sp>
      <p:sp>
        <p:nvSpPr>
          <p:cNvPr id="3" name="Title 1">
            <a:extLst>
              <a:ext uri="{FF2B5EF4-FFF2-40B4-BE49-F238E27FC236}">
                <a16:creationId xmlns:a16="http://schemas.microsoft.com/office/drawing/2014/main" id="{F4D35068-DE4A-AED2-0AEB-4549B26AAAA6}"/>
              </a:ext>
            </a:extLst>
          </p:cNvPr>
          <p:cNvSpPr txBox="1">
            <a:spLocks/>
          </p:cNvSpPr>
          <p:nvPr/>
        </p:nvSpPr>
        <p:spPr>
          <a:xfrm>
            <a:off x="7315200" y="5049398"/>
            <a:ext cx="4423717" cy="599744"/>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800" dirty="0"/>
              <a:t>CoPilot detecting Anomalies using purchase history available in Business with  Preconfigured Prompts</a:t>
            </a:r>
          </a:p>
        </p:txBody>
      </p:sp>
      <p:sp>
        <p:nvSpPr>
          <p:cNvPr id="4" name="Arrow: Right 3">
            <a:extLst>
              <a:ext uri="{FF2B5EF4-FFF2-40B4-BE49-F238E27FC236}">
                <a16:creationId xmlns:a16="http://schemas.microsoft.com/office/drawing/2014/main" id="{15814F63-A867-CFAE-13CB-EF6C1EFFC148}"/>
              </a:ext>
            </a:extLst>
          </p:cNvPr>
          <p:cNvSpPr/>
          <p:nvPr/>
        </p:nvSpPr>
        <p:spPr>
          <a:xfrm>
            <a:off x="4491889" y="5049397"/>
            <a:ext cx="2263474" cy="5997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Anomalies</a:t>
            </a:r>
          </a:p>
        </p:txBody>
      </p:sp>
      <p:sp>
        <p:nvSpPr>
          <p:cNvPr id="5" name="Arrow: Right 4">
            <a:extLst>
              <a:ext uri="{FF2B5EF4-FFF2-40B4-BE49-F238E27FC236}">
                <a16:creationId xmlns:a16="http://schemas.microsoft.com/office/drawing/2014/main" id="{78D7065A-E8BA-D146-05B1-761E94DEBD69}"/>
              </a:ext>
            </a:extLst>
          </p:cNvPr>
          <p:cNvSpPr/>
          <p:nvPr/>
        </p:nvSpPr>
        <p:spPr>
          <a:xfrm>
            <a:off x="4491889" y="3204689"/>
            <a:ext cx="2384771" cy="5997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Market Intelligence</a:t>
            </a:r>
          </a:p>
        </p:txBody>
      </p:sp>
      <p:sp>
        <p:nvSpPr>
          <p:cNvPr id="9" name="Arrow: Right 8">
            <a:extLst>
              <a:ext uri="{FF2B5EF4-FFF2-40B4-BE49-F238E27FC236}">
                <a16:creationId xmlns:a16="http://schemas.microsoft.com/office/drawing/2014/main" id="{ADF3DF0A-FF4B-A9A8-6C60-BEAC03FA3D32}"/>
              </a:ext>
            </a:extLst>
          </p:cNvPr>
          <p:cNvSpPr/>
          <p:nvPr/>
        </p:nvSpPr>
        <p:spPr>
          <a:xfrm>
            <a:off x="4491890" y="2200651"/>
            <a:ext cx="2384771" cy="5997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Risk Insights</a:t>
            </a:r>
          </a:p>
        </p:txBody>
      </p:sp>
      <p:grpSp>
        <p:nvGrpSpPr>
          <p:cNvPr id="20" name="Group 19">
            <a:extLst>
              <a:ext uri="{FF2B5EF4-FFF2-40B4-BE49-F238E27FC236}">
                <a16:creationId xmlns:a16="http://schemas.microsoft.com/office/drawing/2014/main" id="{D7AA732E-6A56-F347-EF10-C4E1A10AAD14}"/>
              </a:ext>
            </a:extLst>
          </p:cNvPr>
          <p:cNvGrpSpPr/>
          <p:nvPr/>
        </p:nvGrpSpPr>
        <p:grpSpPr>
          <a:xfrm>
            <a:off x="64464" y="4444305"/>
            <a:ext cx="4983846" cy="769004"/>
            <a:chOff x="64464" y="4444305"/>
            <a:chExt cx="4983846" cy="769004"/>
          </a:xfrm>
        </p:grpSpPr>
        <p:sp>
          <p:nvSpPr>
            <p:cNvPr id="11" name="Title 1">
              <a:extLst>
                <a:ext uri="{FF2B5EF4-FFF2-40B4-BE49-F238E27FC236}">
                  <a16:creationId xmlns:a16="http://schemas.microsoft.com/office/drawing/2014/main" id="{64CF3E14-42ED-FCEF-3CFB-C73BA72AF127}"/>
                </a:ext>
              </a:extLst>
            </p:cNvPr>
            <p:cNvSpPr txBox="1">
              <a:spLocks/>
            </p:cNvSpPr>
            <p:nvPr/>
          </p:nvSpPr>
          <p:spPr>
            <a:xfrm>
              <a:off x="647680" y="4444305"/>
              <a:ext cx="4400630" cy="769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600" dirty="0"/>
                <a:t>Transaction Associated Risks</a:t>
              </a:r>
            </a:p>
          </p:txBody>
        </p:sp>
        <p:pic>
          <p:nvPicPr>
            <p:cNvPr id="14" name="Graphic 13" descr="Abacus with solid fill">
              <a:extLst>
                <a:ext uri="{FF2B5EF4-FFF2-40B4-BE49-F238E27FC236}">
                  <a16:creationId xmlns:a16="http://schemas.microsoft.com/office/drawing/2014/main" id="{353345C9-DBAD-1266-3CA7-4315BA37CD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64" y="4444305"/>
              <a:ext cx="658616" cy="658616"/>
            </a:xfrm>
            <a:prstGeom prst="rect">
              <a:avLst/>
            </a:prstGeom>
          </p:spPr>
        </p:pic>
      </p:grpSp>
      <p:grpSp>
        <p:nvGrpSpPr>
          <p:cNvPr id="19" name="Group 18">
            <a:extLst>
              <a:ext uri="{FF2B5EF4-FFF2-40B4-BE49-F238E27FC236}">
                <a16:creationId xmlns:a16="http://schemas.microsoft.com/office/drawing/2014/main" id="{BF305157-5907-4B21-A7D3-9869FD5EE755}"/>
              </a:ext>
            </a:extLst>
          </p:cNvPr>
          <p:cNvGrpSpPr/>
          <p:nvPr/>
        </p:nvGrpSpPr>
        <p:grpSpPr>
          <a:xfrm>
            <a:off x="38826" y="1391945"/>
            <a:ext cx="4751335" cy="658616"/>
            <a:chOff x="38826" y="1391945"/>
            <a:chExt cx="4751335" cy="658616"/>
          </a:xfrm>
        </p:grpSpPr>
        <p:pic>
          <p:nvPicPr>
            <p:cNvPr id="12" name="Graphic 11" descr="Radioactive with solid fill">
              <a:extLst>
                <a:ext uri="{FF2B5EF4-FFF2-40B4-BE49-F238E27FC236}">
                  <a16:creationId xmlns:a16="http://schemas.microsoft.com/office/drawing/2014/main" id="{2A70784B-1DF0-22FE-D3BD-55CD13B520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826" y="1391945"/>
              <a:ext cx="658616" cy="658616"/>
            </a:xfrm>
            <a:prstGeom prst="rect">
              <a:avLst/>
            </a:prstGeom>
          </p:spPr>
        </p:pic>
        <p:sp>
          <p:nvSpPr>
            <p:cNvPr id="10" name="Title 1">
              <a:extLst>
                <a:ext uri="{FF2B5EF4-FFF2-40B4-BE49-F238E27FC236}">
                  <a16:creationId xmlns:a16="http://schemas.microsoft.com/office/drawing/2014/main" id="{4118DD4C-B14C-61EB-1934-6A87EC6EF836}"/>
                </a:ext>
              </a:extLst>
            </p:cNvPr>
            <p:cNvSpPr txBox="1">
              <a:spLocks/>
            </p:cNvSpPr>
            <p:nvPr/>
          </p:nvSpPr>
          <p:spPr>
            <a:xfrm>
              <a:off x="697442" y="1467577"/>
              <a:ext cx="4092719" cy="4969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600" dirty="0"/>
                <a:t>Supplier Associated Risk</a:t>
              </a:r>
            </a:p>
          </p:txBody>
        </p:sp>
      </p:grpSp>
      <p:sp>
        <p:nvSpPr>
          <p:cNvPr id="13" name="Title 1">
            <a:extLst>
              <a:ext uri="{FF2B5EF4-FFF2-40B4-BE49-F238E27FC236}">
                <a16:creationId xmlns:a16="http://schemas.microsoft.com/office/drawing/2014/main" id="{B297941B-6AE0-9969-9097-2E4E0CCF6270}"/>
              </a:ext>
            </a:extLst>
          </p:cNvPr>
          <p:cNvSpPr txBox="1">
            <a:spLocks/>
          </p:cNvSpPr>
          <p:nvPr/>
        </p:nvSpPr>
        <p:spPr>
          <a:xfrm>
            <a:off x="293269" y="3040453"/>
            <a:ext cx="4092719" cy="73866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400" dirty="0">
              <a:solidFill>
                <a:srgbClr val="FF0000"/>
              </a:solidFill>
              <a:latin typeface="Work Sans" pitchFamily="2" charset="0"/>
            </a:endParaRPr>
          </a:p>
          <a:p>
            <a:r>
              <a:rPr lang="en-US" sz="1600" dirty="0"/>
              <a:t>Reputational:</a:t>
            </a:r>
            <a:r>
              <a:rPr lang="en-US" sz="1400" dirty="0">
                <a:latin typeface="Work Sans" pitchFamily="2" charset="0"/>
              </a:rPr>
              <a:t> </a:t>
            </a:r>
            <a:r>
              <a:rPr lang="en-US" sz="1400" dirty="0">
                <a:solidFill>
                  <a:srgbClr val="FF0000"/>
                </a:solidFill>
                <a:latin typeface="Work Sans" pitchFamily="2" charset="0"/>
              </a:rPr>
              <a:t>Defaulter, Negative sentiment</a:t>
            </a:r>
          </a:p>
          <a:p>
            <a:r>
              <a:rPr lang="en-IN" sz="1600" dirty="0"/>
              <a:t>Geopolitical:</a:t>
            </a:r>
            <a:r>
              <a:rPr lang="en-IN" sz="1400" dirty="0"/>
              <a:t> </a:t>
            </a:r>
            <a:r>
              <a:rPr lang="en-IN" sz="1400" dirty="0">
                <a:solidFill>
                  <a:srgbClr val="FF0000"/>
                </a:solidFill>
              </a:rPr>
              <a:t>War Zone, Sanctions, </a:t>
            </a:r>
            <a:endParaRPr lang="en-IN" sz="4000" dirty="0"/>
          </a:p>
        </p:txBody>
      </p:sp>
      <p:sp>
        <p:nvSpPr>
          <p:cNvPr id="17" name="TextBox 16">
            <a:extLst>
              <a:ext uri="{FF2B5EF4-FFF2-40B4-BE49-F238E27FC236}">
                <a16:creationId xmlns:a16="http://schemas.microsoft.com/office/drawing/2014/main" id="{7B0E780F-071F-D378-0D27-3BF57F42326E}"/>
              </a:ext>
            </a:extLst>
          </p:cNvPr>
          <p:cNvSpPr txBox="1"/>
          <p:nvPr/>
        </p:nvSpPr>
        <p:spPr>
          <a:xfrm>
            <a:off x="7212562" y="3227562"/>
            <a:ext cx="4348066" cy="784830"/>
          </a:xfrm>
          <a:prstGeom prst="rect">
            <a:avLst/>
          </a:prstGeom>
          <a:noFill/>
        </p:spPr>
        <p:txBody>
          <a:bodyPr wrap="square">
            <a:spAutoFit/>
          </a:bodyPr>
          <a:lstStyle/>
          <a:p>
            <a:r>
              <a:rPr lang="en-IN" sz="1500" dirty="0"/>
              <a:t>CoPilot using public information to highlight Reputational and Geo-Political issues based on user defined prompts</a:t>
            </a:r>
          </a:p>
        </p:txBody>
      </p:sp>
      <p:sp>
        <p:nvSpPr>
          <p:cNvPr id="18" name="Title 1">
            <a:extLst>
              <a:ext uri="{FF2B5EF4-FFF2-40B4-BE49-F238E27FC236}">
                <a16:creationId xmlns:a16="http://schemas.microsoft.com/office/drawing/2014/main" id="{1F35E348-201E-71D8-13F6-EE919A4FF461}"/>
              </a:ext>
            </a:extLst>
          </p:cNvPr>
          <p:cNvSpPr txBox="1">
            <a:spLocks/>
          </p:cNvSpPr>
          <p:nvPr/>
        </p:nvSpPr>
        <p:spPr>
          <a:xfrm>
            <a:off x="393772" y="5256080"/>
            <a:ext cx="3968874" cy="47750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300" dirty="0"/>
              <a:t>Anomalies:</a:t>
            </a:r>
            <a:r>
              <a:rPr lang="en-IN" sz="2000" dirty="0"/>
              <a:t> </a:t>
            </a:r>
            <a:r>
              <a:rPr lang="en-IN" sz="2000" dirty="0">
                <a:solidFill>
                  <a:srgbClr val="FF0000"/>
                </a:solidFill>
              </a:rPr>
              <a:t>Price, Discount, Payment Terms,  Quantity, Lead time</a:t>
            </a:r>
            <a:r>
              <a:rPr lang="en-US" sz="2000" dirty="0">
                <a:solidFill>
                  <a:srgbClr val="FF0000"/>
                </a:solidFill>
              </a:rPr>
              <a:t> </a:t>
            </a:r>
            <a:r>
              <a:rPr lang="en-US" sz="1100" dirty="0">
                <a:solidFill>
                  <a:srgbClr val="FAFAFA"/>
                </a:solidFill>
                <a:latin typeface="Work Sans" pitchFamily="2" charset="0"/>
              </a:rPr>
              <a:t>strategic</a:t>
            </a:r>
            <a:endParaRPr lang="en-IN" sz="2600" dirty="0"/>
          </a:p>
        </p:txBody>
      </p:sp>
    </p:spTree>
    <p:extLst>
      <p:ext uri="{BB962C8B-B14F-4D97-AF65-F5344CB8AC3E}">
        <p14:creationId xmlns:p14="http://schemas.microsoft.com/office/powerpoint/2010/main" val="60123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91405-B9A4-A927-AAA3-C2EB2F35A9D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A2E96B9-D2DD-4B24-B487-752B335629DC}"/>
              </a:ext>
            </a:extLst>
          </p:cNvPr>
          <p:cNvSpPr txBox="1"/>
          <p:nvPr/>
        </p:nvSpPr>
        <p:spPr>
          <a:xfrm>
            <a:off x="454846" y="142421"/>
            <a:ext cx="10247366" cy="830997"/>
          </a:xfrm>
          <a:prstGeom prst="rect">
            <a:avLst/>
          </a:prstGeom>
          <a:noFill/>
        </p:spPr>
        <p:txBody>
          <a:bodyPr wrap="square" rtlCol="0">
            <a:spAutoFit/>
          </a:bodyPr>
          <a:lstStyle/>
          <a:p>
            <a:r>
              <a:rPr lang="en-IN" sz="4800" dirty="0">
                <a:latin typeface="+mj-lt"/>
                <a:ea typeface="+mj-ea"/>
                <a:cs typeface="+mj-cs"/>
              </a:rPr>
              <a:t>Activities done as part of Hackathon</a:t>
            </a:r>
          </a:p>
        </p:txBody>
      </p:sp>
      <p:sp>
        <p:nvSpPr>
          <p:cNvPr id="10" name="TextBox 9">
            <a:extLst>
              <a:ext uri="{FF2B5EF4-FFF2-40B4-BE49-F238E27FC236}">
                <a16:creationId xmlns:a16="http://schemas.microsoft.com/office/drawing/2014/main" id="{40103864-6F13-AE73-F570-17F3CB4A89F1}"/>
              </a:ext>
            </a:extLst>
          </p:cNvPr>
          <p:cNvSpPr txBox="1"/>
          <p:nvPr/>
        </p:nvSpPr>
        <p:spPr>
          <a:xfrm>
            <a:off x="559837" y="1250302"/>
            <a:ext cx="10142375" cy="4093428"/>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Team identified two key level use cases</a:t>
            </a:r>
          </a:p>
          <a:p>
            <a:pPr marL="742950" lvl="1" indent="-285750">
              <a:buFont typeface="Wingdings" panose="05000000000000000000" pitchFamily="2" charset="2"/>
              <a:buChar char="Ø"/>
            </a:pPr>
            <a:r>
              <a:rPr lang="en-IN" sz="2000" dirty="0"/>
              <a:t>Supplier Risk assessment</a:t>
            </a:r>
          </a:p>
          <a:p>
            <a:pPr marL="742950" lvl="1" indent="-285750">
              <a:buFont typeface="Wingdings" panose="05000000000000000000" pitchFamily="2" charset="2"/>
              <a:buChar char="Ø"/>
            </a:pPr>
            <a:r>
              <a:rPr lang="en-IN" sz="2000" dirty="0"/>
              <a:t>Anomalies at PO level</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a:t>Technical team members enabled the environment by </a:t>
            </a:r>
            <a:r>
              <a:rPr lang="en-IN" sz="2000" dirty="0">
                <a:effectLst/>
                <a:latin typeface="Aptos" panose="020B0004020202020204" pitchFamily="34" charset="0"/>
                <a:ea typeface="Times New Roman" panose="02020603050405020304" pitchFamily="18" charset="0"/>
                <a:cs typeface="Aptos" panose="020B0004020202020204" pitchFamily="34" charset="0"/>
              </a:rPr>
              <a:t>applying for azure open AI subscription to get secret key.</a:t>
            </a:r>
          </a:p>
          <a:p>
            <a:pPr marL="285750" indent="-285750">
              <a:buFont typeface="Wingdings" panose="05000000000000000000" pitchFamily="2" charset="2"/>
              <a:buChar char="Ø"/>
            </a:pPr>
            <a:endParaRPr lang="en-IN" sz="2000" dirty="0">
              <a:latin typeface="Aptos" panose="020B0004020202020204" pitchFamily="34" charset="0"/>
              <a:ea typeface="Calibri" panose="020F0502020204030204" pitchFamily="34" charset="0"/>
              <a:cs typeface="Aptos" panose="020B0004020202020204" pitchFamily="34" charset="0"/>
            </a:endParaRPr>
          </a:p>
          <a:p>
            <a:pPr marL="285750" indent="-285750">
              <a:buFont typeface="Wingdings" panose="05000000000000000000" pitchFamily="2" charset="2"/>
              <a:buChar char="Ø"/>
            </a:pPr>
            <a:r>
              <a:rPr lang="en-IN" sz="2000" dirty="0">
                <a:effectLst/>
                <a:latin typeface="Aptos" panose="020B0004020202020204" pitchFamily="34" charset="0"/>
                <a:ea typeface="Calibri" panose="020F0502020204030204" pitchFamily="34" charset="0"/>
                <a:cs typeface="Aptos" panose="020B0004020202020204" pitchFamily="34" charset="0"/>
              </a:rPr>
              <a:t>Created a deployment in azure open AI for GPT3.5 turbo for using chat completion.</a:t>
            </a:r>
          </a:p>
          <a:p>
            <a:pPr marL="285750" indent="-285750">
              <a:buFont typeface="Wingdings" panose="05000000000000000000" pitchFamily="2" charset="2"/>
              <a:buChar char="Ø"/>
            </a:pPr>
            <a:endParaRPr lang="en-IN" sz="2000" dirty="0">
              <a:latin typeface="Aptos" panose="020B0004020202020204" pitchFamily="34" charset="0"/>
              <a:ea typeface="Calibri" panose="020F0502020204030204" pitchFamily="34" charset="0"/>
              <a:cs typeface="Aptos" panose="020B0004020202020204" pitchFamily="34" charset="0"/>
            </a:endParaRPr>
          </a:p>
          <a:p>
            <a:pPr marL="285750" indent="-285750">
              <a:buFont typeface="Wingdings" panose="05000000000000000000" pitchFamily="2" charset="2"/>
              <a:buChar char="Ø"/>
            </a:pPr>
            <a:r>
              <a:rPr lang="en-IN" sz="2000" dirty="0">
                <a:effectLst/>
                <a:latin typeface="Aptos" panose="020B0004020202020204" pitchFamily="34" charset="0"/>
                <a:ea typeface="Calibri" panose="020F0502020204030204" pitchFamily="34" charset="0"/>
                <a:cs typeface="Aptos" panose="020B0004020202020204" pitchFamily="34" charset="0"/>
              </a:rPr>
              <a:t>Created Copilots in BC Sandbox using prompt dialogue page. Used Meta prompt to pass system prompt as secret text.</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a:t>Code deployment, testing and improvisation of prompts to get better results. </a:t>
            </a:r>
          </a:p>
        </p:txBody>
      </p:sp>
    </p:spTree>
    <p:extLst>
      <p:ext uri="{BB962C8B-B14F-4D97-AF65-F5344CB8AC3E}">
        <p14:creationId xmlns:p14="http://schemas.microsoft.com/office/powerpoint/2010/main" val="481699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08A5A3-E218-98C8-D128-6C7D48BAC0AD}"/>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0D376-6732-BAC7-C7AD-9AE046F37D8F}"/>
              </a:ext>
            </a:extLst>
          </p:cNvPr>
          <p:cNvSpPr>
            <a:spLocks noGrp="1"/>
          </p:cNvSpPr>
          <p:nvPr>
            <p:ph type="ctrTitle"/>
          </p:nvPr>
        </p:nvSpPr>
        <p:spPr>
          <a:xfrm>
            <a:off x="638882" y="3577456"/>
            <a:ext cx="10909640" cy="1687814"/>
          </a:xfrm>
        </p:spPr>
        <p:txBody>
          <a:bodyPr anchor="b">
            <a:normAutofit/>
          </a:bodyPr>
          <a:lstStyle/>
          <a:p>
            <a:r>
              <a:rPr lang="en-IN" sz="6600"/>
              <a:t>Solution Walkthrough</a:t>
            </a:r>
          </a:p>
        </p:txBody>
      </p:sp>
      <p:pic>
        <p:nvPicPr>
          <p:cNvPr id="4" name="Video 3" descr="Bird's Eye View Of People Walking">
            <a:extLst>
              <a:ext uri="{FF2B5EF4-FFF2-40B4-BE49-F238E27FC236}">
                <a16:creationId xmlns:a16="http://schemas.microsoft.com/office/drawing/2014/main" id="{B6FB4A8D-4EA2-8893-5C14-D5ECE4B0BC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649423" y="591670"/>
            <a:ext cx="4888557" cy="2742004"/>
          </a:xfrm>
          <a:prstGeom prst="rect">
            <a:avLst/>
          </a:prstGeom>
        </p:spPr>
      </p:pic>
      <p:sp>
        <p:nvSpPr>
          <p:cNvPr id="45"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66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80F5B4-AAF9-E444-1ED4-E934633A222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C897A2B-E273-E269-99AD-5D03C98FD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4970C9EA-8E97-E38E-BA04-FBC1183ED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1C20A0EC-8EC3-4C9A-B2E9-A552B7545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A6312C3-AF17-50B7-9049-F8CAF8AA2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80DD1DA-5915-ECA8-7D05-182D744E9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0D1C478-AED2-3029-EC66-E6D6358A2772}"/>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700" dirty="0"/>
              <a:t>Two Prompt interfaces provided on Vendor Master</a:t>
            </a:r>
          </a:p>
          <a:p>
            <a:pPr marL="342900" indent="-342900">
              <a:lnSpc>
                <a:spcPct val="90000"/>
              </a:lnSpc>
              <a:spcAft>
                <a:spcPts val="600"/>
              </a:spcAft>
              <a:buAutoNum type="arabicPeriod"/>
            </a:pPr>
            <a:r>
              <a:rPr lang="en-US" sz="1700" dirty="0"/>
              <a:t>Risk Insights (Preconfigured)</a:t>
            </a:r>
          </a:p>
          <a:p>
            <a:pPr marL="342900" indent="-342900">
              <a:lnSpc>
                <a:spcPct val="90000"/>
              </a:lnSpc>
              <a:spcAft>
                <a:spcPts val="600"/>
              </a:spcAft>
              <a:buAutoNum type="arabicPeriod"/>
            </a:pPr>
            <a:r>
              <a:rPr lang="en-US" sz="1700" dirty="0"/>
              <a:t>Market Intelligence (User Definable)</a:t>
            </a:r>
          </a:p>
        </p:txBody>
      </p:sp>
      <p:grpSp>
        <p:nvGrpSpPr>
          <p:cNvPr id="17" name="Group 16">
            <a:extLst>
              <a:ext uri="{FF2B5EF4-FFF2-40B4-BE49-F238E27FC236}">
                <a16:creationId xmlns:a16="http://schemas.microsoft.com/office/drawing/2014/main" id="{AF7C515D-512A-9AF3-36CA-165C2EBFDB4C}"/>
              </a:ext>
            </a:extLst>
          </p:cNvPr>
          <p:cNvGrpSpPr/>
          <p:nvPr/>
        </p:nvGrpSpPr>
        <p:grpSpPr>
          <a:xfrm>
            <a:off x="150742" y="1426546"/>
            <a:ext cx="4751335" cy="658616"/>
            <a:chOff x="38826" y="1391945"/>
            <a:chExt cx="4751335" cy="658616"/>
          </a:xfrm>
        </p:grpSpPr>
        <p:pic>
          <p:nvPicPr>
            <p:cNvPr id="19" name="Graphic 18" descr="Radioactive with solid fill">
              <a:extLst>
                <a:ext uri="{FF2B5EF4-FFF2-40B4-BE49-F238E27FC236}">
                  <a16:creationId xmlns:a16="http://schemas.microsoft.com/office/drawing/2014/main" id="{D1D89E71-7CDA-388D-B1A1-995C9D0269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26" y="1391945"/>
              <a:ext cx="658616" cy="658616"/>
            </a:xfrm>
            <a:prstGeom prst="rect">
              <a:avLst/>
            </a:prstGeom>
          </p:spPr>
        </p:pic>
        <p:sp>
          <p:nvSpPr>
            <p:cNvPr id="21" name="Title 1">
              <a:extLst>
                <a:ext uri="{FF2B5EF4-FFF2-40B4-BE49-F238E27FC236}">
                  <a16:creationId xmlns:a16="http://schemas.microsoft.com/office/drawing/2014/main" id="{3EDB27BC-07FD-1841-8DC1-15E871DFB57B}"/>
                </a:ext>
              </a:extLst>
            </p:cNvPr>
            <p:cNvSpPr txBox="1">
              <a:spLocks/>
            </p:cNvSpPr>
            <p:nvPr/>
          </p:nvSpPr>
          <p:spPr>
            <a:xfrm>
              <a:off x="697442" y="1467577"/>
              <a:ext cx="4092719" cy="4969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600" dirty="0"/>
                <a:t>Supplier Associated Risk</a:t>
              </a:r>
            </a:p>
          </p:txBody>
        </p:sp>
      </p:grpSp>
      <p:grpSp>
        <p:nvGrpSpPr>
          <p:cNvPr id="26" name="Group 25">
            <a:extLst>
              <a:ext uri="{FF2B5EF4-FFF2-40B4-BE49-F238E27FC236}">
                <a16:creationId xmlns:a16="http://schemas.microsoft.com/office/drawing/2014/main" id="{D624FDF2-F67D-2490-7B20-AA6ADC047671}"/>
              </a:ext>
            </a:extLst>
          </p:cNvPr>
          <p:cNvGrpSpPr/>
          <p:nvPr/>
        </p:nvGrpSpPr>
        <p:grpSpPr>
          <a:xfrm>
            <a:off x="4606414" y="1502178"/>
            <a:ext cx="7441423" cy="3529693"/>
            <a:chOff x="4606414" y="1502178"/>
            <a:chExt cx="7441423" cy="3529693"/>
          </a:xfrm>
        </p:grpSpPr>
        <p:pic>
          <p:nvPicPr>
            <p:cNvPr id="23" name="Picture 22">
              <a:extLst>
                <a:ext uri="{FF2B5EF4-FFF2-40B4-BE49-F238E27FC236}">
                  <a16:creationId xmlns:a16="http://schemas.microsoft.com/office/drawing/2014/main" id="{24BA75EC-61E3-B6E7-EC95-1ABF8F4C5B49}"/>
                </a:ext>
              </a:extLst>
            </p:cNvPr>
            <p:cNvPicPr>
              <a:picLocks noChangeAspect="1"/>
            </p:cNvPicPr>
            <p:nvPr/>
          </p:nvPicPr>
          <p:blipFill>
            <a:blip r:embed="rId4"/>
            <a:stretch>
              <a:fillRect/>
            </a:stretch>
          </p:blipFill>
          <p:spPr>
            <a:xfrm>
              <a:off x="4606414" y="1502178"/>
              <a:ext cx="7441423" cy="3529693"/>
            </a:xfrm>
            <a:prstGeom prst="rect">
              <a:avLst/>
            </a:prstGeom>
          </p:spPr>
        </p:pic>
        <p:sp>
          <p:nvSpPr>
            <p:cNvPr id="24" name="Rectangle 23">
              <a:extLst>
                <a:ext uri="{FF2B5EF4-FFF2-40B4-BE49-F238E27FC236}">
                  <a16:creationId xmlns:a16="http://schemas.microsoft.com/office/drawing/2014/main" id="{94EF51C5-8ABA-29DD-04F2-2497386E0258}"/>
                </a:ext>
              </a:extLst>
            </p:cNvPr>
            <p:cNvSpPr/>
            <p:nvPr/>
          </p:nvSpPr>
          <p:spPr>
            <a:xfrm>
              <a:off x="4606414" y="2333625"/>
              <a:ext cx="1280036" cy="23812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1BBF129F-23C5-101F-413B-D3C74B6C73D4}"/>
                </a:ext>
              </a:extLst>
            </p:cNvPr>
            <p:cNvSpPr/>
            <p:nvPr/>
          </p:nvSpPr>
          <p:spPr>
            <a:xfrm>
              <a:off x="5950598" y="2337707"/>
              <a:ext cx="944724" cy="23404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22143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6653FC-0267-401D-7957-EA149DA4A4D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629391C-C01F-BABA-1D6A-8DC873A75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3707E5F-063D-F1B6-0305-231B48F1AC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B5676AD5-95CF-9A35-188B-6F330BB926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8B4BBE7-6AD3-22C0-F380-F1FD31897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26C47005-BF5B-2FD7-79F8-E877A9E85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16BB577-CA30-9EDC-5FDF-4897D0D93A07}"/>
              </a:ext>
            </a:extLst>
          </p:cNvPr>
          <p:cNvSpPr txBox="1"/>
          <p:nvPr/>
        </p:nvSpPr>
        <p:spPr>
          <a:xfrm>
            <a:off x="340267" y="2612737"/>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700" dirty="0"/>
              <a:t>CoPilot performing Risk assessment based on vendor Agreements and Proposals. Preconfigured Prompts </a:t>
            </a:r>
            <a:r>
              <a:rPr lang="en-IN" sz="1700" dirty="0"/>
              <a:t>highlights risks associated to Price escalation, Terms and conditions, IP rights, warranty, Performance Guarantee, legal jurisdiction etc . </a:t>
            </a:r>
            <a:endParaRPr lang="en-US" sz="1700" dirty="0"/>
          </a:p>
        </p:txBody>
      </p:sp>
      <p:pic>
        <p:nvPicPr>
          <p:cNvPr id="9" name="Picture 8">
            <a:extLst>
              <a:ext uri="{FF2B5EF4-FFF2-40B4-BE49-F238E27FC236}">
                <a16:creationId xmlns:a16="http://schemas.microsoft.com/office/drawing/2014/main" id="{B913EA1C-0DAF-FC31-A861-0CF040B9BDC5}"/>
              </a:ext>
            </a:extLst>
          </p:cNvPr>
          <p:cNvPicPr>
            <a:picLocks noChangeAspect="1"/>
          </p:cNvPicPr>
          <p:nvPr/>
        </p:nvPicPr>
        <p:blipFill>
          <a:blip r:embed="rId2"/>
          <a:stretch>
            <a:fillRect/>
          </a:stretch>
        </p:blipFill>
        <p:spPr>
          <a:xfrm>
            <a:off x="4683391" y="2453324"/>
            <a:ext cx="7280890" cy="3526085"/>
          </a:xfrm>
          <a:prstGeom prst="rect">
            <a:avLst/>
          </a:prstGeom>
        </p:spPr>
      </p:pic>
      <p:sp>
        <p:nvSpPr>
          <p:cNvPr id="2" name="Rectangle 1">
            <a:extLst>
              <a:ext uri="{FF2B5EF4-FFF2-40B4-BE49-F238E27FC236}">
                <a16:creationId xmlns:a16="http://schemas.microsoft.com/office/drawing/2014/main" id="{5BE4AF42-10BD-FCC3-88B2-F508099BC397}"/>
              </a:ext>
            </a:extLst>
          </p:cNvPr>
          <p:cNvSpPr/>
          <p:nvPr/>
        </p:nvSpPr>
        <p:spPr>
          <a:xfrm>
            <a:off x="5086909" y="3361697"/>
            <a:ext cx="1111728" cy="26523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AD0EF646-98A5-C2C0-062A-882FFEB02DDE}"/>
              </a:ext>
            </a:extLst>
          </p:cNvPr>
          <p:cNvGrpSpPr/>
          <p:nvPr/>
        </p:nvGrpSpPr>
        <p:grpSpPr>
          <a:xfrm>
            <a:off x="128016" y="1426546"/>
            <a:ext cx="4751335" cy="658616"/>
            <a:chOff x="38826" y="1391945"/>
            <a:chExt cx="4751335" cy="658616"/>
          </a:xfrm>
        </p:grpSpPr>
        <p:pic>
          <p:nvPicPr>
            <p:cNvPr id="4" name="Graphic 3" descr="Radioactive with solid fill">
              <a:extLst>
                <a:ext uri="{FF2B5EF4-FFF2-40B4-BE49-F238E27FC236}">
                  <a16:creationId xmlns:a16="http://schemas.microsoft.com/office/drawing/2014/main" id="{ADBC4226-EECD-0E1A-901B-4689FB12D9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26" y="1391945"/>
              <a:ext cx="658616" cy="658616"/>
            </a:xfrm>
            <a:prstGeom prst="rect">
              <a:avLst/>
            </a:prstGeom>
          </p:spPr>
        </p:pic>
        <p:sp>
          <p:nvSpPr>
            <p:cNvPr id="6" name="Title 1">
              <a:extLst>
                <a:ext uri="{FF2B5EF4-FFF2-40B4-BE49-F238E27FC236}">
                  <a16:creationId xmlns:a16="http://schemas.microsoft.com/office/drawing/2014/main" id="{7EAD01CE-3EA6-730A-C1AB-C26F7A2AE971}"/>
                </a:ext>
              </a:extLst>
            </p:cNvPr>
            <p:cNvSpPr txBox="1">
              <a:spLocks/>
            </p:cNvSpPr>
            <p:nvPr/>
          </p:nvSpPr>
          <p:spPr>
            <a:xfrm>
              <a:off x="697442" y="1467577"/>
              <a:ext cx="4092719" cy="4969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600" dirty="0"/>
                <a:t>Supplier Associated Risk</a:t>
              </a:r>
            </a:p>
          </p:txBody>
        </p:sp>
      </p:grpSp>
      <p:sp>
        <p:nvSpPr>
          <p:cNvPr id="8" name="Arrow: Right 7">
            <a:extLst>
              <a:ext uri="{FF2B5EF4-FFF2-40B4-BE49-F238E27FC236}">
                <a16:creationId xmlns:a16="http://schemas.microsoft.com/office/drawing/2014/main" id="{B406C13E-472E-706C-F69D-A645DC3011F2}"/>
              </a:ext>
            </a:extLst>
          </p:cNvPr>
          <p:cNvSpPr/>
          <p:nvPr/>
        </p:nvSpPr>
        <p:spPr>
          <a:xfrm>
            <a:off x="1084135" y="1843736"/>
            <a:ext cx="2384771" cy="5997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Risk Insights</a:t>
            </a:r>
          </a:p>
        </p:txBody>
      </p:sp>
    </p:spTree>
    <p:extLst>
      <p:ext uri="{BB962C8B-B14F-4D97-AF65-F5344CB8AC3E}">
        <p14:creationId xmlns:p14="http://schemas.microsoft.com/office/powerpoint/2010/main" val="2412328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0827B1-D424-0566-DE0C-E8E05C9D8EB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3411359-5DED-37C5-3BA9-EEEDA8DF3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7BAFD61A-3532-5F50-9FE8-AD7523B6F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9236772C-0D37-4DD6-4728-6826BA408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4965A2D-C96A-A220-F860-EA1328707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4EA95C2-5A1F-2BAB-31C6-2887698A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2533896-B4D7-0115-9DB8-CC09D47F82ED}"/>
              </a:ext>
            </a:extLst>
          </p:cNvPr>
          <p:cNvSpPr txBox="1"/>
          <p:nvPr/>
        </p:nvSpPr>
        <p:spPr>
          <a:xfrm>
            <a:off x="371094" y="2718054"/>
            <a:ext cx="3438906" cy="3207258"/>
          </a:xfrm>
          <a:prstGeom prst="rect">
            <a:avLst/>
          </a:prstGeom>
        </p:spPr>
        <p:txBody>
          <a:bodyPr vert="horz" lIns="91440" tIns="45720" rIns="91440" bIns="45720" rtlCol="0" anchor="t">
            <a:normAutofit/>
          </a:bodyPr>
          <a:lstStyle/>
          <a:p>
            <a:r>
              <a:rPr lang="en-IN" sz="1700" dirty="0"/>
              <a:t>CoPilot using public information to highlight Reputational and Geo-Political issues by using  User Defined Prompts.</a:t>
            </a:r>
          </a:p>
        </p:txBody>
      </p:sp>
      <p:sp>
        <p:nvSpPr>
          <p:cNvPr id="5" name="TextBox 4">
            <a:extLst>
              <a:ext uri="{FF2B5EF4-FFF2-40B4-BE49-F238E27FC236}">
                <a16:creationId xmlns:a16="http://schemas.microsoft.com/office/drawing/2014/main" id="{60358028-9C80-FB87-727E-4674BF8C3D67}"/>
              </a:ext>
            </a:extLst>
          </p:cNvPr>
          <p:cNvSpPr txBox="1"/>
          <p:nvPr/>
        </p:nvSpPr>
        <p:spPr>
          <a:xfrm>
            <a:off x="361951" y="3949908"/>
            <a:ext cx="3383280" cy="615553"/>
          </a:xfrm>
          <a:prstGeom prst="rect">
            <a:avLst/>
          </a:prstGeom>
          <a:noFill/>
        </p:spPr>
        <p:txBody>
          <a:bodyPr wrap="square" rtlCol="0">
            <a:spAutoFit/>
          </a:bodyPr>
          <a:lstStyle/>
          <a:p>
            <a:pPr defTabSz="530352">
              <a:spcAft>
                <a:spcPts val="600"/>
              </a:spcAft>
            </a:pPr>
            <a:r>
              <a:rPr lang="en-IN" sz="1700" dirty="0"/>
              <a:t>User has used prompt ‘Any Trade Sanctions imposed on China’</a:t>
            </a:r>
          </a:p>
        </p:txBody>
      </p:sp>
      <p:pic>
        <p:nvPicPr>
          <p:cNvPr id="6" name="Picture 5">
            <a:extLst>
              <a:ext uri="{FF2B5EF4-FFF2-40B4-BE49-F238E27FC236}">
                <a16:creationId xmlns:a16="http://schemas.microsoft.com/office/drawing/2014/main" id="{6F4E0D2F-7CF5-38FA-61E4-94B486F6EAB0}"/>
              </a:ext>
            </a:extLst>
          </p:cNvPr>
          <p:cNvPicPr>
            <a:picLocks noChangeAspect="1"/>
          </p:cNvPicPr>
          <p:nvPr/>
        </p:nvPicPr>
        <p:blipFill>
          <a:blip r:embed="rId2"/>
          <a:stretch>
            <a:fillRect/>
          </a:stretch>
        </p:blipFill>
        <p:spPr>
          <a:xfrm>
            <a:off x="4608450" y="2452624"/>
            <a:ext cx="7430771" cy="3610123"/>
          </a:xfrm>
          <a:prstGeom prst="rect">
            <a:avLst/>
          </a:prstGeom>
        </p:spPr>
      </p:pic>
      <p:grpSp>
        <p:nvGrpSpPr>
          <p:cNvPr id="8" name="Group 7">
            <a:extLst>
              <a:ext uri="{FF2B5EF4-FFF2-40B4-BE49-F238E27FC236}">
                <a16:creationId xmlns:a16="http://schemas.microsoft.com/office/drawing/2014/main" id="{3AC7B385-D673-61B1-F4C7-97C83A70EE8E}"/>
              </a:ext>
            </a:extLst>
          </p:cNvPr>
          <p:cNvGrpSpPr/>
          <p:nvPr/>
        </p:nvGrpSpPr>
        <p:grpSpPr>
          <a:xfrm>
            <a:off x="128016" y="1469976"/>
            <a:ext cx="4751335" cy="658616"/>
            <a:chOff x="38826" y="1391945"/>
            <a:chExt cx="4751335" cy="658616"/>
          </a:xfrm>
        </p:grpSpPr>
        <p:pic>
          <p:nvPicPr>
            <p:cNvPr id="10" name="Graphic 9" descr="Radioactive with solid fill">
              <a:extLst>
                <a:ext uri="{FF2B5EF4-FFF2-40B4-BE49-F238E27FC236}">
                  <a16:creationId xmlns:a16="http://schemas.microsoft.com/office/drawing/2014/main" id="{75824700-815D-4CF2-FE26-F946F79091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26" y="1391945"/>
              <a:ext cx="658616" cy="658616"/>
            </a:xfrm>
            <a:prstGeom prst="rect">
              <a:avLst/>
            </a:prstGeom>
          </p:spPr>
        </p:pic>
        <p:sp>
          <p:nvSpPr>
            <p:cNvPr id="11" name="Title 1">
              <a:extLst>
                <a:ext uri="{FF2B5EF4-FFF2-40B4-BE49-F238E27FC236}">
                  <a16:creationId xmlns:a16="http://schemas.microsoft.com/office/drawing/2014/main" id="{B7D68293-74A4-B48B-2568-DE1FA1FAFC10}"/>
                </a:ext>
              </a:extLst>
            </p:cNvPr>
            <p:cNvSpPr txBox="1">
              <a:spLocks/>
            </p:cNvSpPr>
            <p:nvPr/>
          </p:nvSpPr>
          <p:spPr>
            <a:xfrm>
              <a:off x="697442" y="1467577"/>
              <a:ext cx="4092719" cy="4969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600" dirty="0"/>
                <a:t>Supplier Associated Risk</a:t>
              </a:r>
            </a:p>
          </p:txBody>
        </p:sp>
      </p:grpSp>
      <p:sp>
        <p:nvSpPr>
          <p:cNvPr id="15" name="Arrow: Right 14">
            <a:extLst>
              <a:ext uri="{FF2B5EF4-FFF2-40B4-BE49-F238E27FC236}">
                <a16:creationId xmlns:a16="http://schemas.microsoft.com/office/drawing/2014/main" id="{7C88B945-85B0-CDE7-3AD0-B109E34E40E1}"/>
              </a:ext>
            </a:extLst>
          </p:cNvPr>
          <p:cNvSpPr/>
          <p:nvPr/>
        </p:nvSpPr>
        <p:spPr>
          <a:xfrm>
            <a:off x="1116658" y="1909148"/>
            <a:ext cx="2384771" cy="5997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Market Intelligence</a:t>
            </a:r>
          </a:p>
        </p:txBody>
      </p:sp>
    </p:spTree>
    <p:extLst>
      <p:ext uri="{BB962C8B-B14F-4D97-AF65-F5344CB8AC3E}">
        <p14:creationId xmlns:p14="http://schemas.microsoft.com/office/powerpoint/2010/main" val="2131524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6ABE5689140C419816A711C59C7096" ma:contentTypeVersion="8" ma:contentTypeDescription="Create a new document." ma:contentTypeScope="" ma:versionID="42d0c01b34bb48bb41a064452321fdf5">
  <xsd:schema xmlns:xsd="http://www.w3.org/2001/XMLSchema" xmlns:xs="http://www.w3.org/2001/XMLSchema" xmlns:p="http://schemas.microsoft.com/office/2006/metadata/properties" xmlns:ns2="bb91bf7c-ae3b-4c69-a83a-1b49402b4b81" targetNamespace="http://schemas.microsoft.com/office/2006/metadata/properties" ma:root="true" ma:fieldsID="5243a8f45d7aefd83b0bef6295464269" ns2:_="">
    <xsd:import namespace="bb91bf7c-ae3b-4c69-a83a-1b49402b4b8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91bf7c-ae3b-4c69-a83a-1b49402b4b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E7F08E-D610-464D-8A64-1E78FDB73312}"/>
</file>

<file path=customXml/itemProps2.xml><?xml version="1.0" encoding="utf-8"?>
<ds:datastoreItem xmlns:ds="http://schemas.openxmlformats.org/officeDocument/2006/customXml" ds:itemID="{0F5323B7-C93B-4179-8D97-304213AE196B}">
  <ds:schemaRefs>
    <ds:schemaRef ds:uri="http://schemas.microsoft.com/sharepoint/v3/contenttype/forms"/>
  </ds:schemaRefs>
</ds:datastoreItem>
</file>

<file path=customXml/itemProps3.xml><?xml version="1.0" encoding="utf-8"?>
<ds:datastoreItem xmlns:ds="http://schemas.openxmlformats.org/officeDocument/2006/customXml" ds:itemID="{EBBF132C-0B4A-4298-B570-0647457AF86B}">
  <ds:schemaRefs>
    <ds:schemaRef ds:uri="http://schemas.openxmlformats.org/package/2006/metadata/core-properties"/>
    <ds:schemaRef ds:uri="http://schemas.microsoft.com/office/2006/metadata/properties"/>
    <ds:schemaRef ds:uri="http://purl.org/dc/dcmitype/"/>
    <ds:schemaRef ds:uri="http://schemas.microsoft.com/office/2006/documentManagement/types"/>
    <ds:schemaRef ds:uri="aa6a79f8-1a9b-42dc-89bb-427041d73384"/>
    <ds:schemaRef ds:uri="f46f2d6a-d0fe-492b-a0f2-aaf75d9f0fdb"/>
    <ds:schemaRef ds:uri="http://purl.org/dc/terms/"/>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1130</TotalTime>
  <Words>684</Words>
  <Application>Microsoft Office PowerPoint</Application>
  <PresentationFormat>Widescreen</PresentationFormat>
  <Paragraphs>87</Paragraphs>
  <Slides>14</Slides>
  <Notes>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Wingdings</vt:lpstr>
      <vt:lpstr>Work Sans</vt:lpstr>
      <vt:lpstr>Office Theme</vt:lpstr>
      <vt:lpstr>Transforming Procurement by Putting Supplier at the Core</vt:lpstr>
      <vt:lpstr>PowerPoint Presentation</vt:lpstr>
      <vt:lpstr>PowerPoint Presentation</vt:lpstr>
      <vt:lpstr>PowerPoint Presentation</vt:lpstr>
      <vt:lpstr>PowerPoint Presentation</vt:lpstr>
      <vt:lpstr>Solution Walkthrough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Procurement by Putting Supplier at the Core</dc:title>
  <dc:creator>Rajiv Tyagi</dc:creator>
  <cp:lastModifiedBy>Rajiv Tyagi</cp:lastModifiedBy>
  <cp:revision>2</cp:revision>
  <dcterms:created xsi:type="dcterms:W3CDTF">2024-02-22T12:36:16Z</dcterms:created>
  <dcterms:modified xsi:type="dcterms:W3CDTF">2024-02-23T09:03:04Z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0x010100B66ABE5689140C419816A711C59C7096</vt:lpwstr>
  </property>
</Properties>
</file>